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9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2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7" r:id="rId2"/>
    <p:sldMasterId id="2147483689" r:id="rId3"/>
    <p:sldMasterId id="2147483701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7" r:id="rId10"/>
    <p:sldMasterId id="2147483789" r:id="rId11"/>
    <p:sldMasterId id="2147483801" r:id="rId12"/>
    <p:sldMasterId id="2147483813" r:id="rId13"/>
    <p:sldMasterId id="2147483826" r:id="rId14"/>
    <p:sldMasterId id="2147483839" r:id="rId15"/>
    <p:sldMasterId id="2147483852" r:id="rId16"/>
    <p:sldMasterId id="2147483865" r:id="rId17"/>
    <p:sldMasterId id="2147483877" r:id="rId18"/>
    <p:sldMasterId id="2147483889" r:id="rId19"/>
    <p:sldMasterId id="2147483901" r:id="rId20"/>
    <p:sldMasterId id="2147483914" r:id="rId21"/>
    <p:sldMasterId id="2147483928" r:id="rId22"/>
    <p:sldMasterId id="2147483941" r:id="rId23"/>
  </p:sldMasterIdLst>
  <p:notesMasterIdLst>
    <p:notesMasterId r:id="rId49"/>
  </p:notesMasterIdLst>
  <p:handoutMasterIdLst>
    <p:handoutMasterId r:id="rId50"/>
  </p:handoutMasterIdLst>
  <p:sldIdLst>
    <p:sldId id="410" r:id="rId24"/>
    <p:sldId id="467" r:id="rId25"/>
    <p:sldId id="468" r:id="rId26"/>
    <p:sldId id="447" r:id="rId27"/>
    <p:sldId id="448" r:id="rId28"/>
    <p:sldId id="450" r:id="rId29"/>
    <p:sldId id="451" r:id="rId30"/>
    <p:sldId id="452" r:id="rId31"/>
    <p:sldId id="453" r:id="rId32"/>
    <p:sldId id="477" r:id="rId33"/>
    <p:sldId id="470" r:id="rId34"/>
    <p:sldId id="484" r:id="rId35"/>
    <p:sldId id="471" r:id="rId36"/>
    <p:sldId id="472" r:id="rId37"/>
    <p:sldId id="473" r:id="rId38"/>
    <p:sldId id="474" r:id="rId39"/>
    <p:sldId id="475" r:id="rId40"/>
    <p:sldId id="476" r:id="rId41"/>
    <p:sldId id="479" r:id="rId42"/>
    <p:sldId id="478" r:id="rId43"/>
    <p:sldId id="480" r:id="rId44"/>
    <p:sldId id="481" r:id="rId45"/>
    <p:sldId id="482" r:id="rId46"/>
    <p:sldId id="483" r:id="rId47"/>
    <p:sldId id="462" r:id="rId48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660066"/>
    <a:srgbClr val="008000"/>
    <a:srgbClr val="9999FF"/>
    <a:srgbClr val="CC0099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5196" autoAdjust="0"/>
  </p:normalViewPr>
  <p:slideViewPr>
    <p:cSldViewPr>
      <p:cViewPr>
        <p:scale>
          <a:sx n="50" d="100"/>
          <a:sy n="50" d="100"/>
        </p:scale>
        <p:origin x="-189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CCF49F-275E-469F-B9E7-C5D78BEBDB7A}" type="datetimeFigureOut">
              <a:rPr lang="zh-TW" altLang="en-US"/>
              <a:pPr>
                <a:defRPr/>
              </a:pPr>
              <a:t>2013/4/8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C1929-162C-4457-9BD4-794292990D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4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F85648-ABE3-4CB6-98F7-4E519B721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DEA9CB9-587E-4407-831C-A95129D0449E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85648-ABE3-4CB6-98F7-4E519B72138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853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85648-ABE3-4CB6-98F7-4E519B72138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29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85648-ABE3-4CB6-98F7-4E519B72138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590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9028-AC17-44A7-9774-01FB3CF4C20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19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9028-AC17-44A7-9774-01FB3CF4C20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9028-AC17-44A7-9774-01FB3CF4C20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230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85648-ABE3-4CB6-98F7-4E519B72138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777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1862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11954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94515058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66417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70810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8244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961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8591200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791200"/>
            <a:ext cx="3924300" cy="27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791200"/>
            <a:ext cx="3924300" cy="27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2760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8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588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61111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7657721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218616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369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471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555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788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7288240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874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1564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97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2908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94058113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9120841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829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63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161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0442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7031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gradFill flip="none" rotWithShape="1">
            <a:gsLst>
              <a:gs pos="10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3000"/>
                </a:srgbClr>
              </a:gs>
            </a:gsLst>
            <a:lin ang="564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5" name="Picture 8" descr="bug_red_rgb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52800"/>
            <a:ext cx="34147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fdc_corp_sns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262563"/>
            <a:ext cx="32607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335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819400"/>
            <a:ext cx="6400800" cy="17526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37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176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361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9747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708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692576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202984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256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6346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7244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17650" y="366713"/>
            <a:ext cx="69723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CN"/>
          </a:p>
        </p:txBody>
      </p:sp>
      <p:sp>
        <p:nvSpPr>
          <p:cNvPr id="942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60563" y="1992313"/>
            <a:ext cx="5210175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3718537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3350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8032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75815552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9588" y="1162050"/>
            <a:ext cx="4011612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600" y="1162050"/>
            <a:ext cx="40132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76737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24131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55081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93267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8928296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8954370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67831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80382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9588" y="1162050"/>
            <a:ext cx="8177212" cy="44767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173110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2086179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v6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/>
          <p:nvPr/>
        </p:nvSpPr>
        <p:spPr>
          <a:xfrm>
            <a:off x="914400" y="7620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914400" y="7620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2" descr="logo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6019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1000125"/>
            <a:ext cx="6858000" cy="990600"/>
          </a:xfrm>
        </p:spPr>
        <p:txBody>
          <a:bodyPr anchor="t">
            <a:norm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aseline="0">
                <a:solidFill>
                  <a:srgbClr val="475A8D">
                    <a:lumMod val="50000"/>
                  </a:srgb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>
                <a:solidFill>
                  <a:srgbClr val="475A8D">
                    <a:lumMod val="50000"/>
                  </a:srgb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93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9016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B560A64-1487-443C-9811-3D35079B8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99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914400" y="41910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 userDrawn="1"/>
        </p:nvSpPr>
        <p:spPr>
          <a:xfrm>
            <a:off x="914400" y="41910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>
            <a:normAutofit/>
          </a:bodyPr>
          <a:lstStyle>
            <a:lvl1pPr algn="r">
              <a:buNone/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>
          <a:xfrm>
            <a:off x="1219200" y="426720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4763"/>
            <a:ext cx="2286000" cy="366712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162800" y="6354763"/>
            <a:ext cx="1520825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365241E-EBC5-4776-ACCD-9AE8B86DAEB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7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41648" cy="50901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063752"/>
            <a:ext cx="4041648" cy="50901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247EA5E-05D9-45FE-8904-2B0A4FE22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744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152525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990726"/>
            <a:ext cx="4038600" cy="4181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990726"/>
            <a:ext cx="4038600" cy="4181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BE1AC50-93D1-45D4-A971-ED3FC3582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61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727AAB0-9A94-470A-B97C-02102FACD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09903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766539F-923F-4A4D-8C28-EE9FE09577E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55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Straight Connector 1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Isosceles Triangle 1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C70EC1E-B4B5-459B-A636-116427F7AA2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01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7373C20-56D8-44C3-9EE1-78D16EAA8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4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DCABD44-A5C3-4309-B568-7AEEBB9DB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5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1868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traight Connector 16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10B5FDE-0E87-4167-8356-A0F25902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42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2"/>
          <p:cNvSpPr txBox="1">
            <a:spLocks noChangeArrowheads="1"/>
          </p:cNvSpPr>
          <p:nvPr userDrawn="1"/>
        </p:nvSpPr>
        <p:spPr bwMode="auto">
          <a:xfrm>
            <a:off x="6626225" y="6496050"/>
            <a:ext cx="1374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en-US" altLang="zh-TW" sz="1400" dirty="0" smtClean="0">
                <a:solidFill>
                  <a:prstClr val="white"/>
                </a:solidFill>
                <a:latin typeface="Calibri" pitchFamily="34" charset="0"/>
                <a:ea typeface="新細明體" charset="-120"/>
              </a:rPr>
              <a:t>Page  </a:t>
            </a:r>
            <a:fld id="{E5859563-968E-4269-BF23-BE3F2FB69364}" type="slidenum">
              <a:rPr lang="en-US" altLang="zh-TW" sz="1400" smtClean="0">
                <a:solidFill>
                  <a:prstClr val="white"/>
                </a:solidFill>
                <a:latin typeface="Calibri" pitchFamily="34" charset="0"/>
                <a:ea typeface="新細明體" charset="-120"/>
              </a:rPr>
              <a:pPr algn="r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itchFamily="2" charset="2"/>
                <a:buNone/>
                <a:defRPr/>
              </a:pPr>
              <a:t>‹#›</a:t>
            </a:fld>
            <a:endParaRPr lang="en-US" altLang="zh-TW" sz="1400" dirty="0">
              <a:solidFill>
                <a:prstClr val="white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759075" y="6694488"/>
            <a:ext cx="35290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rgbClr val="EAEAEA"/>
                </a:solidFill>
                <a:latin typeface="Calibri" pitchFamily="34" charset="0"/>
                <a:ea typeface="新細明體" pitchFamily="18" charset="-120"/>
              </a:rPr>
              <a:t>Copyright © 2009 ASUS &amp; Accenture. All Rights Reserved.</a:t>
            </a:r>
            <a:endParaRPr lang="en-US" altLang="zh-CN" sz="800" dirty="0" smtClean="0">
              <a:solidFill>
                <a:srgbClr val="EAEAEA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150" y="152587"/>
            <a:ext cx="8959850" cy="517525"/>
          </a:xfrm>
        </p:spPr>
        <p:txBody>
          <a:bodyPr lIns="45718" tIns="44450" rIns="45718" bIns="44450">
            <a:no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64150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9987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0376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961453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143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397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947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176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508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8932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906909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8273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935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5889120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6421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3512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897269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2180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1991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0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2028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0806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1169975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229317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5549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3218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7085580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8244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9611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85912000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791200"/>
            <a:ext cx="3924300" cy="27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791200"/>
            <a:ext cx="3924300" cy="27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27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18629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844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5885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61111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76577210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2186169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369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471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5554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7886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728824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119541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87472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1564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972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29080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94058113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9120841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8292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639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161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04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94515058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703111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176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36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9747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7082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692576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202984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2561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6346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7244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17650" y="366713"/>
            <a:ext cx="69723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CN"/>
          </a:p>
        </p:txBody>
      </p:sp>
      <p:sp>
        <p:nvSpPr>
          <p:cNvPr id="942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60563" y="1992313"/>
            <a:ext cx="5210175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37185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66417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33507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75815552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9588" y="1162050"/>
            <a:ext cx="4011612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600" y="1162050"/>
            <a:ext cx="40132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76737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24131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55081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93267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8928296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8954370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67831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803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70810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9588" y="1162050"/>
            <a:ext cx="8177212" cy="44767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17311005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v6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/>
          <p:nvPr/>
        </p:nvSpPr>
        <p:spPr>
          <a:xfrm>
            <a:off x="914400" y="7620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914400" y="7620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2" descr="logo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6019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1000125"/>
            <a:ext cx="6858000" cy="990600"/>
          </a:xfrm>
        </p:spPr>
        <p:txBody>
          <a:bodyPr anchor="t">
            <a:norm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aseline="0">
                <a:solidFill>
                  <a:srgbClr val="475A8D">
                    <a:lumMod val="50000"/>
                  </a:srgb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>
                <a:solidFill>
                  <a:srgbClr val="475A8D">
                    <a:lumMod val="50000"/>
                  </a:srgb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932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9016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B560A64-1487-443C-9811-3D35079B8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99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914400" y="41910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 userDrawn="1"/>
        </p:nvSpPr>
        <p:spPr>
          <a:xfrm>
            <a:off x="914400" y="41910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>
            <a:normAutofit/>
          </a:bodyPr>
          <a:lstStyle>
            <a:lvl1pPr algn="r">
              <a:buNone/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>
          <a:xfrm>
            <a:off x="1219200" y="426720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4763"/>
            <a:ext cx="2286000" cy="366712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162800" y="6354763"/>
            <a:ext cx="1520825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365241E-EBC5-4776-ACCD-9AE8B86DAEB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7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41648" cy="50901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063752"/>
            <a:ext cx="4041648" cy="50901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247EA5E-05D9-45FE-8904-2B0A4FE22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744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152525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990726"/>
            <a:ext cx="4038600" cy="4181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990726"/>
            <a:ext cx="4038600" cy="4181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BE1AC50-93D1-45D4-A971-ED3FC3582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615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727AAB0-9A94-470A-B97C-02102FACD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09903"/>
      </p:ext>
    </p:extLst>
  </p:cSld>
  <p:clrMapOvr>
    <a:masterClrMapping/>
  </p:clrMapOvr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766539F-923F-4A4D-8C28-EE9FE09577E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55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Straight Connector 1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Isosceles Triangle 1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C70EC1E-B4B5-459B-A636-116427F7AA2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015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7373C20-56D8-44C3-9EE1-78D16EAA8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4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8244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DCABD44-A5C3-4309-B568-7AEEBB9DB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5474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traight Connector 16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10B5FDE-0E87-4167-8356-A0F25902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42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2"/>
          <p:cNvSpPr txBox="1">
            <a:spLocks noChangeArrowheads="1"/>
          </p:cNvSpPr>
          <p:nvPr userDrawn="1"/>
        </p:nvSpPr>
        <p:spPr bwMode="auto">
          <a:xfrm>
            <a:off x="6626225" y="6496050"/>
            <a:ext cx="1374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en-US" altLang="zh-TW" sz="1400" dirty="0" smtClean="0">
                <a:solidFill>
                  <a:prstClr val="white"/>
                </a:solidFill>
                <a:latin typeface="Calibri" pitchFamily="34" charset="0"/>
                <a:ea typeface="新細明體" charset="-120"/>
              </a:rPr>
              <a:t>Page  </a:t>
            </a:r>
            <a:fld id="{E5859563-968E-4269-BF23-BE3F2FB69364}" type="slidenum">
              <a:rPr lang="en-US" altLang="zh-TW" sz="1400" smtClean="0">
                <a:solidFill>
                  <a:prstClr val="white"/>
                </a:solidFill>
                <a:latin typeface="Calibri" pitchFamily="34" charset="0"/>
                <a:ea typeface="新細明體" charset="-120"/>
              </a:rPr>
              <a:pPr algn="r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itchFamily="2" charset="2"/>
                <a:buNone/>
                <a:defRPr/>
              </a:pPr>
              <a:t>‹#›</a:t>
            </a:fld>
            <a:endParaRPr lang="en-US" altLang="zh-TW" sz="1400" dirty="0">
              <a:solidFill>
                <a:prstClr val="white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759075" y="6694488"/>
            <a:ext cx="35290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rgbClr val="EAEAEA"/>
                </a:solidFill>
                <a:latin typeface="Calibri" pitchFamily="34" charset="0"/>
                <a:ea typeface="新細明體" pitchFamily="18" charset="-120"/>
              </a:rPr>
              <a:t>Copyright © 2009 ASUS &amp; Accenture. All Rights Reserved.</a:t>
            </a:r>
            <a:endParaRPr lang="en-US" altLang="zh-CN" sz="800" dirty="0" smtClean="0">
              <a:solidFill>
                <a:srgbClr val="EAEAEA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150" y="152587"/>
            <a:ext cx="8959850" cy="517525"/>
          </a:xfrm>
        </p:spPr>
        <p:txBody>
          <a:bodyPr lIns="45718" tIns="44450" rIns="45718" bIns="44450">
            <a:no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641504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6421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99874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03762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9614534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143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397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9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9611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176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50859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9069091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82734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935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5889120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6421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35123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897269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218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85912000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1991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0218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0806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1169975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2293179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5549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32183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708558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791200"/>
            <a:ext cx="3924300" cy="27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791200"/>
            <a:ext cx="3924300" cy="27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27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8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5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6111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7657721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21861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36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4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55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788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728824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8747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15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97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2908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940581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912084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829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6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7244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17650" y="366713"/>
            <a:ext cx="69723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CN"/>
          </a:p>
        </p:txBody>
      </p:sp>
      <p:sp>
        <p:nvSpPr>
          <p:cNvPr id="942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60563" y="1992313"/>
            <a:ext cx="5210175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371853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3350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7581555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9588" y="1162050"/>
            <a:ext cx="4011612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600" y="1162050"/>
            <a:ext cx="40132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7673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2413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5508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9326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89282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895437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6783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8038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9588" y="1162050"/>
            <a:ext cx="8177212" cy="44767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1731100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v6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/>
          <p:nvPr/>
        </p:nvSpPr>
        <p:spPr>
          <a:xfrm>
            <a:off x="914400" y="7620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914400" y="7620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2" descr="logo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6019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1000125"/>
            <a:ext cx="6858000" cy="990600"/>
          </a:xfrm>
        </p:spPr>
        <p:txBody>
          <a:bodyPr anchor="t">
            <a:norm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aseline="0">
                <a:solidFill>
                  <a:srgbClr val="475A8D">
                    <a:lumMod val="50000"/>
                  </a:srgb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>
                <a:solidFill>
                  <a:srgbClr val="475A8D">
                    <a:lumMod val="50000"/>
                  </a:srgb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9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9016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B560A64-1487-443C-9811-3D35079B8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914400" y="41910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 userDrawn="1"/>
        </p:nvSpPr>
        <p:spPr>
          <a:xfrm>
            <a:off x="914400" y="41910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>
            <a:normAutofit/>
          </a:bodyPr>
          <a:lstStyle>
            <a:lvl1pPr algn="r">
              <a:buNone/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>
          <a:xfrm>
            <a:off x="1219200" y="426720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4763"/>
            <a:ext cx="2286000" cy="366712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162800" y="6354763"/>
            <a:ext cx="1520825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365241E-EBC5-4776-ACCD-9AE8B86DAEB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7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41648" cy="50901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063752"/>
            <a:ext cx="4041648" cy="50901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247EA5E-05D9-45FE-8904-2B0A4FE22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74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152525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990726"/>
            <a:ext cx="4038600" cy="4181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990726"/>
            <a:ext cx="4038600" cy="4181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BE1AC50-93D1-45D4-A971-ED3FC3582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6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727AAB0-9A94-470A-B97C-02102FACD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0990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766539F-923F-4A4D-8C28-EE9FE09577E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5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Straight Connector 1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Isosceles Triangle 1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C70EC1E-B4B5-459B-A636-116427F7AA2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0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7373C20-56D8-44C3-9EE1-78D16EAA8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4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DCABD44-A5C3-4309-B568-7AEEBB9DB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5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traight Connector 16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‹#›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271C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10B5FDE-0E87-4167-8356-A0F25902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4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2"/>
          <p:cNvSpPr txBox="1">
            <a:spLocks noChangeArrowheads="1"/>
          </p:cNvSpPr>
          <p:nvPr userDrawn="1"/>
        </p:nvSpPr>
        <p:spPr bwMode="auto">
          <a:xfrm>
            <a:off x="6626225" y="6496050"/>
            <a:ext cx="1374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en-US" altLang="zh-TW" sz="1400" dirty="0" smtClean="0">
                <a:solidFill>
                  <a:prstClr val="white"/>
                </a:solidFill>
                <a:latin typeface="Calibri" pitchFamily="34" charset="0"/>
                <a:ea typeface="新細明體" charset="-120"/>
              </a:rPr>
              <a:t>Page  </a:t>
            </a:r>
            <a:fld id="{E5859563-968E-4269-BF23-BE3F2FB69364}" type="slidenum">
              <a:rPr lang="en-US" altLang="zh-TW" sz="1400" smtClean="0">
                <a:solidFill>
                  <a:prstClr val="white"/>
                </a:solidFill>
                <a:latin typeface="Calibri" pitchFamily="34" charset="0"/>
                <a:ea typeface="新細明體" charset="-120"/>
              </a:rPr>
              <a:pPr algn="r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itchFamily="2" charset="2"/>
                <a:buNone/>
                <a:defRPr/>
              </a:pPr>
              <a:t>‹#›</a:t>
            </a:fld>
            <a:endParaRPr lang="en-US" altLang="zh-TW" sz="1400" dirty="0">
              <a:solidFill>
                <a:prstClr val="white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759075" y="6694488"/>
            <a:ext cx="35290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rgbClr val="EAEAEA"/>
                </a:solidFill>
                <a:latin typeface="Calibri" pitchFamily="34" charset="0"/>
                <a:ea typeface="新細明體" pitchFamily="18" charset="-120"/>
              </a:rPr>
              <a:t>Copyright © 2009 ASUS &amp; Accenture. All Rights Reserved.</a:t>
            </a:r>
            <a:endParaRPr lang="en-US" altLang="zh-CN" sz="800" dirty="0" smtClean="0">
              <a:solidFill>
                <a:srgbClr val="EAEAEA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150" y="152587"/>
            <a:ext cx="8959850" cy="517525"/>
          </a:xfrm>
        </p:spPr>
        <p:txBody>
          <a:bodyPr lIns="45718" tIns="44450" rIns="45718" bIns="44450">
            <a:no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6415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998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037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96145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14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39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94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17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5085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9069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82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93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588912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642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351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89726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218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1991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02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080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1169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229317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554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3218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128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708558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gradFill flip="none" rotWithShape="1">
            <a:gsLst>
              <a:gs pos="10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3000"/>
                </a:srgbClr>
              </a:gs>
            </a:gsLst>
            <a:lin ang="564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5" name="Picture 8" descr="bug_red_rgb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52800"/>
            <a:ext cx="34147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fdc_corp_sns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262563"/>
            <a:ext cx="32607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335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819400"/>
            <a:ext cx="6400800" cy="17526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370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803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208617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1868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893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20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9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image" Target="../media/image9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1029" name="Picture 14" descr="Untitled-1 gre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791200"/>
            <a:ext cx="8001000" cy="2794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2054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97376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2056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0080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152775" y="649128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296150" y="64912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F2D1D298-2899-4B1B-ACB2-522982867B95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400" b="1">
          <a:solidFill>
            <a:schemeClr val="bg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3077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97376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502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3079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0080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3152775" y="649128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296150" y="64912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D1BD4B0-E286-465C-B72A-178261769716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pic>
        <p:nvPicPr>
          <p:cNvPr id="3082" name="Picture 12" descr="MCj0431568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0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6172200" y="609600"/>
            <a:ext cx="25908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pic>
        <p:nvPicPr>
          <p:cNvPr id="3084" name="Picture 14" descr="MCj0433842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500" y="6626225"/>
            <a:ext cx="844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TW" sz="900" b="1" dirty="0" smtClean="0">
                <a:solidFill>
                  <a:srgbClr val="808080"/>
                </a:solidFill>
                <a:ea typeface="新細明體" pitchFamily="18" charset="-120"/>
                <a:cs typeface="Arial" pitchFamily="34" charset="0"/>
              </a:rPr>
              <a:t>Confidential</a:t>
            </a:r>
          </a:p>
        </p:txBody>
      </p:sp>
      <p:pic>
        <p:nvPicPr>
          <p:cNvPr id="4102" name="Picture 6" descr="Untitled-1 gre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E6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CN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162050"/>
            <a:ext cx="81772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CN" smtClean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844800" y="6473825"/>
            <a:ext cx="43942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000" dirty="0" smtClean="0">
                <a:solidFill>
                  <a:srgbClr val="999999"/>
                </a:solidFill>
                <a:ea typeface="SimSun" pitchFamily="2" charset="-122"/>
              </a:rPr>
              <a:t>Proprietary/Confidential: Internal Use Only	                         Slide </a:t>
            </a:r>
            <a:fld id="{65DE2581-E1A4-4EE5-ACE8-516D668AD342}" type="slidenum">
              <a:rPr lang="en-US" altLang="zh-CN" sz="1000" smtClean="0">
                <a:solidFill>
                  <a:srgbClr val="999999"/>
                </a:solidFill>
                <a:ea typeface="SimSun" pitchFamily="2" charset="-122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000" dirty="0" smtClean="0">
              <a:solidFill>
                <a:srgbClr val="999999"/>
              </a:solidFill>
              <a:ea typeface="SimSun" pitchFamily="2" charset="-122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5127" name="Picture 5" descr="sfdc_consuting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圖片 8" descr="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6399213"/>
            <a:ext cx="1447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aseline="0">
                <a:solidFill>
                  <a:srgbClr val="475A8D">
                    <a:lumMod val="50000"/>
                  </a:srgbClr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0" descr="ASUS-logo-English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1752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475A8D">
                    <a:lumMod val="50000"/>
                  </a:srgbClr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fld id="{7DD64797-B992-4A7D-B3CA-63B284ED7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32D47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rgbClr val="404040"/>
          </a:solidFill>
          <a:latin typeface="+mj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E0A208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7173" name="Picture 14" descr="Untitled-1 gr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8197" name="Picture 14" descr="Untitled-1 gr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791200"/>
            <a:ext cx="8001000" cy="2794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2054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97376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2056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0080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152775" y="649128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296150" y="64912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F2D1D298-2899-4B1B-ACB2-522982867B95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400" b="1">
          <a:solidFill>
            <a:schemeClr val="bg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3077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97376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502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3079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0080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3152775" y="649128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296150" y="64912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D1BD4B0-E286-465C-B72A-178261769716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pic>
        <p:nvPicPr>
          <p:cNvPr id="3082" name="Picture 12" descr="MCj0431568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0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6172200" y="609600"/>
            <a:ext cx="25908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pic>
        <p:nvPicPr>
          <p:cNvPr id="3084" name="Picture 14" descr="MCj0433842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500" y="6626225"/>
            <a:ext cx="844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TW" sz="900" b="1" dirty="0" smtClean="0">
                <a:solidFill>
                  <a:srgbClr val="808080"/>
                </a:solidFill>
                <a:ea typeface="新細明體" pitchFamily="18" charset="-120"/>
                <a:cs typeface="Arial" pitchFamily="34" charset="0"/>
              </a:rPr>
              <a:t>Confidential</a:t>
            </a:r>
          </a:p>
        </p:txBody>
      </p:sp>
      <p:pic>
        <p:nvPicPr>
          <p:cNvPr id="4102" name="Picture 6" descr="Untitled-1 gre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6350" y="631031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031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96741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39445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159125" y="648493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302500" y="648493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09FAEDFB-CE2A-4577-AA21-B7820B866B5A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E6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CN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162050"/>
            <a:ext cx="81772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CN" smtClean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844800" y="6473825"/>
            <a:ext cx="43942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000" dirty="0" smtClean="0">
                <a:solidFill>
                  <a:srgbClr val="999999"/>
                </a:solidFill>
                <a:ea typeface="SimSun" pitchFamily="2" charset="-122"/>
              </a:rPr>
              <a:t>Proprietary/Confidential: Internal Use Only	                         Slide </a:t>
            </a:r>
            <a:fld id="{65DE2581-E1A4-4EE5-ACE8-516D668AD342}" type="slidenum">
              <a:rPr lang="en-US" altLang="zh-CN" sz="1000" smtClean="0">
                <a:solidFill>
                  <a:srgbClr val="999999"/>
                </a:solidFill>
                <a:ea typeface="SimSun" pitchFamily="2" charset="-122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000" dirty="0" smtClean="0">
              <a:solidFill>
                <a:srgbClr val="999999"/>
              </a:solidFill>
              <a:ea typeface="SimSun" pitchFamily="2" charset="-122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5127" name="Picture 5" descr="sfdc_consuting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圖片 8" descr="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6399213"/>
            <a:ext cx="1447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aseline="0">
                <a:solidFill>
                  <a:srgbClr val="475A8D">
                    <a:lumMod val="50000"/>
                  </a:srgbClr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0" descr="ASUS-logo-English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1752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475A8D">
                    <a:lumMod val="50000"/>
                  </a:srgbClr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fld id="{7DD64797-B992-4A7D-B3CA-63B284ED7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32D47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rgbClr val="404040"/>
          </a:solidFill>
          <a:latin typeface="+mj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E0A208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7173" name="Picture 14" descr="Untitled-1 gr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8197" name="Picture 14" descr="Untitled-1 gr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791200"/>
            <a:ext cx="8001000" cy="2794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2054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97376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2056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0080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152775" y="649128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296150" y="64912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F2D1D298-2899-4B1B-ACB2-522982867B95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400" b="1">
          <a:solidFill>
            <a:schemeClr val="bg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3077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97376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502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3079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0080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3152775" y="649128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296150" y="64912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D1BD4B0-E286-465C-B72A-178261769716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pic>
        <p:nvPicPr>
          <p:cNvPr id="3082" name="Picture 12" descr="MCj0431568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0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6172200" y="609600"/>
            <a:ext cx="25908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pic>
        <p:nvPicPr>
          <p:cNvPr id="3084" name="Picture 14" descr="MCj0433842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16663"/>
            <a:ext cx="9144000" cy="5413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E6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CN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162050"/>
            <a:ext cx="81772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CN" smtClean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844800" y="6473825"/>
            <a:ext cx="43942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000" dirty="0" smtClean="0">
                <a:solidFill>
                  <a:srgbClr val="999999"/>
                </a:solidFill>
                <a:ea typeface="SimSun" pitchFamily="2" charset="-122"/>
              </a:rPr>
              <a:t>Proprietary/Confidential: Internal Use Only	                         Slide </a:t>
            </a:r>
            <a:fld id="{65DE2581-E1A4-4EE5-ACE8-516D668AD342}" type="slidenum">
              <a:rPr lang="en-US" altLang="zh-CN" sz="1000" smtClean="0">
                <a:solidFill>
                  <a:srgbClr val="999999"/>
                </a:solidFill>
                <a:ea typeface="SimSun" pitchFamily="2" charset="-122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000" dirty="0" smtClean="0">
              <a:solidFill>
                <a:srgbClr val="999999"/>
              </a:solidFill>
              <a:ea typeface="SimSun" pitchFamily="2" charset="-122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5127" name="Picture 5" descr="sfdc_consuting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圖片 8" descr="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6399213"/>
            <a:ext cx="1447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aseline="0">
                <a:solidFill>
                  <a:srgbClr val="475A8D">
                    <a:lumMod val="50000"/>
                  </a:srgbClr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0" descr="ASUS-logo-English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1752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475A8D">
                    <a:lumMod val="50000"/>
                  </a:srgbClr>
                </a:solidFill>
                <a:latin typeface="Gill Sans MT"/>
                <a:ea typeface="+mn-ea"/>
              </a:defRPr>
            </a:lvl1pPr>
          </a:lstStyle>
          <a:p>
            <a:pPr>
              <a:defRPr/>
            </a:pPr>
            <a:fld id="{7DD64797-B992-4A7D-B3CA-63B284ED7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32D47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32D47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rgbClr val="404040"/>
          </a:solidFill>
          <a:latin typeface="+mj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E0A208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7173" name="Picture 14" descr="Untitled-1 gr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8197" name="Picture 14" descr="Untitled-1 gr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19863"/>
            <a:ext cx="1046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489" tIns="69745" rIns="139489" bIns="6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998412" name="Rectangle 12"/>
          <p:cNvSpPr>
            <a:spLocks noChangeArrowheads="1"/>
          </p:cNvSpPr>
          <p:nvPr/>
        </p:nvSpPr>
        <p:spPr bwMode="auto">
          <a:xfrm>
            <a:off x="6350" y="6310313"/>
            <a:ext cx="9144000" cy="541337"/>
          </a:xfrm>
          <a:prstGeom prst="rect">
            <a:avLst/>
          </a:prstGeom>
          <a:gradFill rotWithShape="0">
            <a:gsLst>
              <a:gs pos="6000">
                <a:srgbClr val="CCCCCC">
                  <a:gamma/>
                  <a:tint val="0"/>
                  <a:invGamma/>
                </a:srgbClr>
              </a:gs>
              <a:gs pos="100000">
                <a:srgbClr val="CCCCCC">
                  <a:alpha val="52000"/>
                </a:srgb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031" name="Picture 7" descr="bug_red_rgb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967413"/>
            <a:ext cx="8207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sfdc_corp_rgb_no-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394450"/>
            <a:ext cx="186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159125" y="6484938"/>
            <a:ext cx="309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  <a:ea typeface="ヒラギノ角ゴ Pro W3"/>
                <a:cs typeface="ヒラギノ角ゴ Pro W3"/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Copyright 2009 salesforce.com, inc. All rights reserved.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302500" y="648493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09FAEDFB-CE2A-4577-AA21-B7820B866B5A}" type="slidenum">
              <a:rPr lang="en-US" altLang="zh-TW" sz="9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zh-TW" sz="900" dirty="0" smtClean="0">
              <a:solidFill>
                <a:schemeClr val="bg2"/>
              </a:solidFill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333333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___1.xlsx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p.asus.com/index.asp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Live Demo – Channel Sales </a:t>
            </a:r>
            <a:r>
              <a:rPr lang="en-US" altLang="zh-TW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eCommerce</a:t>
            </a:r>
            <a:r>
              <a:rPr lang="en-US" altLang="zh-TW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SOP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3"/>
                </a:solidFill>
              </a:rPr>
              <a:t>TPM : Vivian1_Chang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944"/>
            <a:ext cx="80772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1112057"/>
            <a:ext cx="420688" cy="3794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985864" y="573842"/>
            <a:ext cx="6120159" cy="1154243"/>
          </a:xfrm>
          <a:prstGeom prst="wedgeRoundRectCallout">
            <a:avLst>
              <a:gd name="adj1" fmla="val -74397"/>
              <a:gd name="adj2" fmla="val 17433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>
                <a:latin typeface="Calibri" pitchFamily="34" charset="0"/>
              </a:rPr>
              <a:t>If you want to switch to another account, then you </a:t>
            </a:r>
            <a:r>
              <a:rPr lang="en-US" altLang="zh-TW" dirty="0" smtClean="0">
                <a:latin typeface="Calibri" pitchFamily="34" charset="0"/>
              </a:rPr>
              <a:t>can just click here for going </a:t>
            </a:r>
            <a:r>
              <a:rPr lang="en-US" altLang="zh-TW" dirty="0">
                <a:latin typeface="Calibri" pitchFamily="34" charset="0"/>
              </a:rPr>
              <a:t>back to previous page with the previous searching </a:t>
            </a:r>
            <a:r>
              <a:rPr lang="en-US" altLang="zh-TW" dirty="0" smtClean="0">
                <a:latin typeface="Calibri" pitchFamily="34" charset="0"/>
              </a:rPr>
              <a:t>criteria.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5387" y="3428219"/>
            <a:ext cx="685800" cy="3794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1985864" y="2136566"/>
            <a:ext cx="6120159" cy="816964"/>
          </a:xfrm>
          <a:prstGeom prst="wedgeRoundRectCallout">
            <a:avLst>
              <a:gd name="adj1" fmla="val -69253"/>
              <a:gd name="adj2" fmla="val 127465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Calibri" pitchFamily="34" charset="0"/>
              </a:rPr>
              <a:t>If you click “Back”, then you will go back to the “searching page” without the previous criteria setting .</a:t>
            </a:r>
            <a:endParaRPr lang="en-US" altLang="zh-TW" dirty="0">
              <a:latin typeface="Calibri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 rot="21161588">
            <a:off x="53778" y="98943"/>
            <a:ext cx="178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</a:rPr>
              <a:t>Notice!!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6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9173"/>
            <a:ext cx="8229600" cy="563563"/>
          </a:xfrm>
        </p:spPr>
        <p:txBody>
          <a:bodyPr/>
          <a:lstStyle/>
          <a:p>
            <a:r>
              <a:rPr lang="en-US" altLang="zh-TW" dirty="0" smtClean="0"/>
              <a:t>Appendix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67334"/>
            <a:ext cx="8003232" cy="4525962"/>
          </a:xfrm>
        </p:spPr>
        <p:txBody>
          <a:bodyPr/>
          <a:lstStyle/>
          <a:p>
            <a:r>
              <a:rPr lang="en-US" altLang="zh-TW" sz="3600" dirty="0"/>
              <a:t>How to find store ecommerce account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>
                <a:latin typeface="Calibri" pitchFamily="34" charset="0"/>
              </a:rPr>
              <a:t>The meaning of the “Current Status” field in Ecommerce Account Management</a:t>
            </a:r>
            <a:r>
              <a:rPr lang="en-US" altLang="zh-TW" sz="3600" dirty="0" smtClean="0">
                <a:latin typeface="Calibri" pitchFamily="34" charset="0"/>
              </a:rPr>
              <a:t>.</a:t>
            </a:r>
            <a:endParaRPr lang="en-US" altLang="zh-TW" sz="3600" dirty="0">
              <a:latin typeface="Calibri" pitchFamily="34" charset="0"/>
            </a:endParaRPr>
          </a:p>
          <a:p>
            <a:r>
              <a:rPr lang="en-US" altLang="zh-TW" sz="3600" dirty="0">
                <a:latin typeface="Calibri" pitchFamily="34" charset="0"/>
              </a:rPr>
              <a:t>What to do if you registered a machine in wrong shop’s account?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7665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How to find store ecommerce account</a:t>
            </a:r>
            <a:r>
              <a:rPr lang="en-US" altLang="zh-TW" dirty="0" smtClean="0"/>
              <a:t>?</a:t>
            </a:r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86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81125"/>
            <a:ext cx="8313737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23920" cy="652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How to </a:t>
            </a:r>
            <a:r>
              <a:rPr lang="en-US" altLang="zh-TW" dirty="0" smtClean="0"/>
              <a:t>find store ecommerce account? </a:t>
            </a:r>
            <a:r>
              <a:rPr lang="en-US" altLang="zh-TW" sz="2400" dirty="0" smtClean="0"/>
              <a:t>p1/3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862013"/>
            <a:ext cx="8228013" cy="5600700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sz="2400" b="1" dirty="0" smtClean="0">
                <a:solidFill>
                  <a:schemeClr val="accent2"/>
                </a:solidFill>
                <a:ea typeface="新細明體" pitchFamily="18" charset="-120"/>
              </a:rPr>
              <a:t>Link to:  http://ecommerce.asus.com.tw/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b="1" dirty="0" smtClean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576388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395288" y="3897313"/>
            <a:ext cx="3743325" cy="431800"/>
          </a:xfrm>
          <a:prstGeom prst="wedgeRoundRectCallout">
            <a:avLst>
              <a:gd name="adj1" fmla="val 11236"/>
              <a:gd name="adj2" fmla="val -3525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/>
              <a:t>Step 1 : Select “Channel management”</a:t>
            </a:r>
          </a:p>
        </p:txBody>
      </p:sp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3708400" y="1809750"/>
            <a:ext cx="3382963" cy="431800"/>
          </a:xfrm>
          <a:prstGeom prst="wedgeRoundRectCallout">
            <a:avLst>
              <a:gd name="adj1" fmla="val -26301"/>
              <a:gd name="adj2" fmla="val 7610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/>
              <a:t>Step 2 : Select “AA website”</a:t>
            </a:r>
          </a:p>
        </p:txBody>
      </p:sp>
      <p:sp>
        <p:nvSpPr>
          <p:cNvPr id="10248" name="AutoShape 20"/>
          <p:cNvSpPr>
            <a:spLocks noChangeArrowheads="1"/>
          </p:cNvSpPr>
          <p:nvPr/>
        </p:nvSpPr>
        <p:spPr bwMode="auto">
          <a:xfrm>
            <a:off x="4716463" y="6273800"/>
            <a:ext cx="3816350" cy="431800"/>
          </a:xfrm>
          <a:prstGeom prst="wedgeRoundRectCallout">
            <a:avLst>
              <a:gd name="adj1" fmla="val -16597"/>
              <a:gd name="adj2" fmla="val -21360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/>
              <a:t>Step 3 : Select “Account Management”</a:t>
            </a:r>
          </a:p>
        </p:txBody>
      </p:sp>
    </p:spTree>
    <p:extLst>
      <p:ext uri="{BB962C8B-B14F-4D97-AF65-F5344CB8AC3E}">
        <p14:creationId xmlns:p14="http://schemas.microsoft.com/office/powerpoint/2010/main" val="423325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5" y="1958231"/>
            <a:ext cx="8380275" cy="381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678238" y="1723842"/>
            <a:ext cx="3743325" cy="431800"/>
          </a:xfrm>
          <a:prstGeom prst="wedgeRoundRectCallout">
            <a:avLst>
              <a:gd name="adj1" fmla="val -78131"/>
              <a:gd name="adj2" fmla="val 22752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/>
              <a:t>Step </a:t>
            </a:r>
            <a:r>
              <a:rPr lang="en-US" altLang="zh-TW" sz="1600" dirty="0" smtClean="0"/>
              <a:t>4 </a:t>
            </a:r>
            <a:r>
              <a:rPr lang="en-US" altLang="zh-TW" sz="1600" dirty="0"/>
              <a:t>: Select </a:t>
            </a:r>
            <a:r>
              <a:rPr lang="en-US" altLang="zh-TW" sz="1600" dirty="0" smtClean="0"/>
              <a:t>“Approved dealer”</a:t>
            </a:r>
            <a:endParaRPr lang="en-US" altLang="zh-TW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4832" y="2792579"/>
            <a:ext cx="1889879" cy="2173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2855" y="3161697"/>
            <a:ext cx="2013866" cy="12712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348038" y="3122429"/>
            <a:ext cx="3311525" cy="431800"/>
          </a:xfrm>
          <a:prstGeom prst="wedgeRoundRectCallout">
            <a:avLst>
              <a:gd name="adj1" fmla="val -80596"/>
              <a:gd name="adj2" fmla="val 2054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/>
              <a:t>Step 5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: Select search criteria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093445" y="3862135"/>
            <a:ext cx="3313112" cy="431800"/>
          </a:xfrm>
          <a:prstGeom prst="wedgeRoundRectCallout">
            <a:avLst>
              <a:gd name="adj1" fmla="val -86198"/>
              <a:gd name="adj2" fmla="val 384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/>
              <a:t>Step 6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: Click to query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72281"/>
            <a:ext cx="9023920" cy="652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How to </a:t>
            </a:r>
            <a:r>
              <a:rPr lang="en-US" altLang="zh-TW" dirty="0" smtClean="0"/>
              <a:t>find store ecommerce account? </a:t>
            </a:r>
            <a:r>
              <a:rPr lang="en-US" altLang="zh-TW" sz="2400" dirty="0" smtClean="0"/>
              <a:t>p2/3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7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0" y="1344130"/>
            <a:ext cx="83629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5"/>
          <a:stretch/>
        </p:blipFill>
        <p:spPr bwMode="auto">
          <a:xfrm>
            <a:off x="251520" y="908720"/>
            <a:ext cx="8640960" cy="5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0631" y="3086723"/>
            <a:ext cx="8586128" cy="131951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31598" y="2358232"/>
            <a:ext cx="3887788" cy="431800"/>
          </a:xfrm>
          <a:prstGeom prst="wedgeRoundRectCallout">
            <a:avLst>
              <a:gd name="adj1" fmla="val -37064"/>
              <a:gd name="adj2" fmla="val 22010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/>
              <a:t>Step 7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: </a:t>
            </a:r>
            <a:r>
              <a:rPr lang="en-US" altLang="zh-TW" sz="1600" dirty="0" smtClean="0"/>
              <a:t>Select Company Name.</a:t>
            </a:r>
            <a:endParaRPr lang="en-US" altLang="zh-TW" sz="16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23920" cy="652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How to find store ecommerce account? </a:t>
            </a:r>
            <a:r>
              <a:rPr lang="en-US" altLang="zh-TW" sz="2400" dirty="0" smtClean="0"/>
              <a:t>p3/3</a:t>
            </a:r>
            <a:endParaRPr lang="en-US" altLang="zh-TW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 bwMode="auto">
          <a:xfrm>
            <a:off x="84095" y="4476559"/>
            <a:ext cx="8839200" cy="24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70698" y="6143543"/>
            <a:ext cx="2153230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724978" y="5444955"/>
            <a:ext cx="2725102" cy="23272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817799" y="5205152"/>
            <a:ext cx="3978960" cy="431800"/>
          </a:xfrm>
          <a:prstGeom prst="wedgeRoundRectCallout">
            <a:avLst>
              <a:gd name="adj1" fmla="val -54899"/>
              <a:gd name="adj2" fmla="val 9435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Find Company name and Company ID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>
                <a:latin typeface="Calibri" pitchFamily="34" charset="0"/>
              </a:rPr>
              <a:t>How to </a:t>
            </a:r>
            <a:r>
              <a:rPr lang="en-US" altLang="zh-TW" dirty="0" err="1" smtClean="0">
                <a:latin typeface="Calibri" pitchFamily="34" charset="0"/>
              </a:rPr>
              <a:t>Deactive</a:t>
            </a:r>
            <a:r>
              <a:rPr lang="en-US" altLang="zh-TW" dirty="0" smtClean="0">
                <a:latin typeface="Calibri" pitchFamily="34" charset="0"/>
              </a:rPr>
              <a:t> a machine from being a “Demo machine”?</a:t>
            </a:r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88" y="4310211"/>
            <a:ext cx="8582025" cy="2143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88" y="1983778"/>
            <a:ext cx="8582025" cy="2143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70463" y="3380778"/>
            <a:ext cx="8128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81575" y="5672286"/>
            <a:ext cx="1230313" cy="279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295900" y="2567978"/>
            <a:ext cx="739775" cy="273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934913" y="1983778"/>
            <a:ext cx="4548187" cy="839788"/>
          </a:xfrm>
          <a:prstGeom prst="wedgeRoundRectCallout">
            <a:avLst>
              <a:gd name="adj1" fmla="val 62116"/>
              <a:gd name="adj2" fmla="val 12174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altLang="zh-TW" sz="1600" dirty="0" smtClean="0">
                <a:latin typeface="Calibri" pitchFamily="34" charset="0"/>
              </a:rPr>
              <a:t>1. Only </a:t>
            </a:r>
            <a:r>
              <a:rPr lang="en-US" altLang="zh-TW" sz="1600" dirty="0">
                <a:latin typeface="Calibri" pitchFamily="34" charset="0"/>
              </a:rPr>
              <a:t>when the “Current Status” is “Active”, then the button of “</a:t>
            </a:r>
            <a:r>
              <a:rPr lang="en-US" altLang="zh-TW" sz="1600" dirty="0" err="1">
                <a:latin typeface="Calibri" pitchFamily="34" charset="0"/>
              </a:rPr>
              <a:t>Deactive</a:t>
            </a:r>
            <a:r>
              <a:rPr lang="en-US" altLang="zh-TW" sz="1600" dirty="0">
                <a:latin typeface="Calibri" pitchFamily="34" charset="0"/>
              </a:rPr>
              <a:t>” will appear. 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5970463" y="3702322"/>
            <a:ext cx="3173537" cy="446758"/>
          </a:xfrm>
          <a:prstGeom prst="wedgeRoundRectCallout">
            <a:avLst>
              <a:gd name="adj1" fmla="val -37500"/>
              <a:gd name="adj2" fmla="val -241005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altLang="zh-TW" sz="1600" dirty="0" smtClean="0">
                <a:latin typeface="Calibri" pitchFamily="34" charset="0"/>
              </a:rPr>
              <a:t>2. Click </a:t>
            </a:r>
            <a:r>
              <a:rPr lang="en-US" altLang="zh-TW" sz="1600" dirty="0">
                <a:latin typeface="Calibri" pitchFamily="34" charset="0"/>
              </a:rPr>
              <a:t>the button </a:t>
            </a:r>
            <a:r>
              <a:rPr lang="en-US" altLang="zh-TW" sz="1600" dirty="0" smtClean="0">
                <a:latin typeface="Calibri" pitchFamily="34" charset="0"/>
              </a:rPr>
              <a:t>of “</a:t>
            </a:r>
            <a:r>
              <a:rPr lang="en-US" altLang="zh-TW" sz="1600" dirty="0" err="1" smtClean="0">
                <a:latin typeface="Calibri" pitchFamily="34" charset="0"/>
              </a:rPr>
              <a:t>Deactive</a:t>
            </a:r>
            <a:r>
              <a:rPr lang="en-US" altLang="zh-TW" sz="1600" dirty="0">
                <a:latin typeface="Calibri" pitchFamily="34" charset="0"/>
              </a:rPr>
              <a:t>”. 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2014413" y="4383236"/>
            <a:ext cx="3686175" cy="873125"/>
          </a:xfrm>
          <a:prstGeom prst="wedgeRoundRectCallout">
            <a:avLst>
              <a:gd name="adj1" fmla="val 58759"/>
              <a:gd name="adj2" fmla="val 118495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altLang="zh-TW" sz="1600" dirty="0" smtClean="0">
                <a:latin typeface="Calibri" pitchFamily="34" charset="0"/>
              </a:rPr>
              <a:t>Once </a:t>
            </a:r>
            <a:r>
              <a:rPr lang="en-US" altLang="zh-TW" sz="1600" dirty="0">
                <a:latin typeface="Calibri" pitchFamily="34" charset="0"/>
              </a:rPr>
              <a:t>here shows as ”Request </a:t>
            </a:r>
            <a:r>
              <a:rPr lang="en-US" altLang="zh-TW" sz="1600" dirty="0" err="1">
                <a:latin typeface="Calibri" pitchFamily="34" charset="0"/>
              </a:rPr>
              <a:t>Deactive</a:t>
            </a:r>
            <a:r>
              <a:rPr lang="en-US" altLang="zh-TW" sz="1600" dirty="0">
                <a:latin typeface="Calibri" pitchFamily="34" charset="0"/>
              </a:rPr>
              <a:t>”, means: Ecommerce has request FOTA server for the </a:t>
            </a:r>
            <a:r>
              <a:rPr lang="en-US" altLang="zh-TW" sz="1600" dirty="0" err="1">
                <a:latin typeface="Calibri" pitchFamily="34" charset="0"/>
              </a:rPr>
              <a:t>Deactive</a:t>
            </a:r>
            <a:r>
              <a:rPr lang="en-US" altLang="zh-TW" sz="1600" dirty="0">
                <a:latin typeface="Calibri" pitchFamily="34" charset="0"/>
              </a:rPr>
              <a:t>.</a:t>
            </a:r>
          </a:p>
        </p:txBody>
      </p:sp>
      <p:sp>
        <p:nvSpPr>
          <p:cNvPr id="12298" name="標題 1"/>
          <p:cNvSpPr>
            <a:spLocks noGrp="1"/>
          </p:cNvSpPr>
          <p:nvPr>
            <p:ph type="title"/>
          </p:nvPr>
        </p:nvSpPr>
        <p:spPr>
          <a:xfrm>
            <a:off x="431923" y="-90264"/>
            <a:ext cx="8964613" cy="1143000"/>
          </a:xfrm>
        </p:spPr>
        <p:txBody>
          <a:bodyPr/>
          <a:lstStyle/>
          <a:p>
            <a:r>
              <a:rPr lang="en-US" altLang="zh-TW" sz="2000" dirty="0" smtClean="0">
                <a:ea typeface="新細明體" charset="-120"/>
              </a:rPr>
              <a:t>How to </a:t>
            </a:r>
            <a:r>
              <a:rPr lang="en-US" altLang="zh-TW" sz="2000" dirty="0" err="1" smtClean="0">
                <a:ea typeface="新細明體" charset="-120"/>
              </a:rPr>
              <a:t>Deactive</a:t>
            </a:r>
            <a:r>
              <a:rPr lang="en-US" altLang="zh-TW" sz="2000" dirty="0" smtClean="0">
                <a:ea typeface="新細明體" charset="-120"/>
              </a:rPr>
              <a:t> a machine from being a “Demo machine”?</a:t>
            </a:r>
            <a:endParaRPr lang="zh-TW" altLang="en-US" sz="2000" dirty="0" smtClean="0"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528" y="980728"/>
            <a:ext cx="872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2"/>
                </a:solidFill>
              </a:rPr>
              <a:t>Go to Account Management in </a:t>
            </a:r>
            <a:r>
              <a:rPr lang="en-US" altLang="zh-TW" b="1" dirty="0" err="1" smtClean="0">
                <a:solidFill>
                  <a:schemeClr val="accent2"/>
                </a:solidFill>
              </a:rPr>
              <a:t>eCommerce</a:t>
            </a:r>
            <a:r>
              <a:rPr lang="en-US" altLang="zh-TW" b="1" dirty="0" smtClean="0">
                <a:solidFill>
                  <a:schemeClr val="accent2"/>
                </a:solidFill>
              </a:rPr>
              <a:t> : http</a:t>
            </a:r>
            <a:r>
              <a:rPr lang="en-US" altLang="zh-TW" b="1" dirty="0">
                <a:solidFill>
                  <a:schemeClr val="accent2"/>
                </a:solidFill>
              </a:rPr>
              <a:t>://ecommerce.asus.com.tw/</a:t>
            </a:r>
          </a:p>
        </p:txBody>
      </p:sp>
    </p:spTree>
    <p:extLst>
      <p:ext uri="{BB962C8B-B14F-4D97-AF65-F5344CB8AC3E}">
        <p14:creationId xmlns:p14="http://schemas.microsoft.com/office/powerpoint/2010/main" val="3167266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0" y="2883500"/>
            <a:ext cx="85344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9328" y="4240634"/>
            <a:ext cx="650875" cy="234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2987353" y="2060847"/>
            <a:ext cx="5364162" cy="1295549"/>
          </a:xfrm>
          <a:prstGeom prst="wedgeRoundRectCallout">
            <a:avLst>
              <a:gd name="adj1" fmla="val 16600"/>
              <a:gd name="adj2" fmla="val 117877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TW" sz="1600" dirty="0" smtClean="0">
                <a:latin typeface="Calibri" pitchFamily="34" charset="0"/>
              </a:rPr>
              <a:t>Only </a:t>
            </a:r>
            <a:r>
              <a:rPr lang="en-US" altLang="zh-TW" sz="1600" dirty="0">
                <a:latin typeface="Calibri" pitchFamily="34" charset="0"/>
              </a:rPr>
              <a:t>when here becomes as ”</a:t>
            </a:r>
            <a:r>
              <a:rPr lang="en-US" altLang="zh-TW" sz="1600" dirty="0" err="1">
                <a:latin typeface="Calibri" pitchFamily="34" charset="0"/>
              </a:rPr>
              <a:t>Deactive</a:t>
            </a:r>
            <a:r>
              <a:rPr lang="en-US" altLang="zh-TW" sz="1600" dirty="0">
                <a:latin typeface="Calibri" pitchFamily="34" charset="0"/>
              </a:rPr>
              <a:t>”, means: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zh-TW" sz="1600" dirty="0">
                <a:latin typeface="Calibri" pitchFamily="34" charset="0"/>
              </a:rPr>
              <a:t>FOTA server has remove this machine’s registration from the list.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zh-TW" sz="1600" dirty="0">
                <a:latin typeface="Calibri" pitchFamily="34" charset="0"/>
              </a:rPr>
              <a:t>And the machine has been removed with the Demo app.</a:t>
            </a:r>
          </a:p>
        </p:txBody>
      </p:sp>
      <p:sp>
        <p:nvSpPr>
          <p:cNvPr id="13318" name="標題 1"/>
          <p:cNvSpPr>
            <a:spLocks noGrp="1"/>
          </p:cNvSpPr>
          <p:nvPr>
            <p:ph type="title"/>
          </p:nvPr>
        </p:nvSpPr>
        <p:spPr>
          <a:xfrm>
            <a:off x="575939" y="-90264"/>
            <a:ext cx="8964613" cy="1143000"/>
          </a:xfrm>
        </p:spPr>
        <p:txBody>
          <a:bodyPr/>
          <a:lstStyle/>
          <a:p>
            <a:r>
              <a:rPr lang="en-US" altLang="zh-TW" sz="2000" dirty="0" smtClean="0">
                <a:ea typeface="新細明體" charset="-120"/>
              </a:rPr>
              <a:t>How to </a:t>
            </a:r>
            <a:r>
              <a:rPr lang="en-US" altLang="zh-TW" sz="2000" dirty="0" err="1" smtClean="0">
                <a:ea typeface="新細明體" charset="-120"/>
              </a:rPr>
              <a:t>Deactive</a:t>
            </a:r>
            <a:r>
              <a:rPr lang="en-US" altLang="zh-TW" sz="2000" dirty="0" smtClean="0">
                <a:ea typeface="新細明體" charset="-120"/>
              </a:rPr>
              <a:t> a machine from being a “Demo machine”?</a:t>
            </a:r>
            <a:endParaRPr lang="zh-TW" altLang="en-US" sz="2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2066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>
                <a:latin typeface="Calibri" pitchFamily="34" charset="0"/>
              </a:rPr>
              <a:t>The meaning of the “Current Status” field in Ecommerce Account Management.</a:t>
            </a:r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3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7165"/>
            <a:ext cx="8229600" cy="1283643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Data key-in @ e-Commerce: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Easy 2 steps!!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876" y="1916832"/>
            <a:ext cx="835058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Calibri" pitchFamily="34" charset="0"/>
              </a:rPr>
              <a:t>Step1 . Receive </a:t>
            </a:r>
            <a:r>
              <a:rPr lang="en-US" altLang="zh-TW" sz="2800" dirty="0">
                <a:latin typeface="Calibri" pitchFamily="34" charset="0"/>
              </a:rPr>
              <a:t>the </a:t>
            </a:r>
            <a:r>
              <a:rPr lang="en-US" altLang="zh-TW" sz="2800" dirty="0" smtClean="0">
                <a:latin typeface="Calibri" pitchFamily="34" charset="0"/>
              </a:rPr>
              <a:t>template </a:t>
            </a:r>
            <a:r>
              <a:rPr lang="en-US" altLang="zh-TW" sz="2800" dirty="0">
                <a:latin typeface="Calibri" pitchFamily="34" charset="0"/>
              </a:rPr>
              <a:t>with </a:t>
            </a:r>
            <a:r>
              <a:rPr lang="en-US" altLang="zh-TW" sz="2800" dirty="0" smtClean="0">
                <a:latin typeface="Calibri" pitchFamily="34" charset="0"/>
              </a:rPr>
              <a:t>S/N </a:t>
            </a:r>
            <a:r>
              <a:rPr lang="en-US" altLang="zh-TW" sz="2800" dirty="0">
                <a:latin typeface="Calibri" pitchFamily="34" charset="0"/>
              </a:rPr>
              <a:t>&amp; Mac Address from </a:t>
            </a:r>
            <a:r>
              <a:rPr lang="en-US" altLang="zh-TW" sz="2800" dirty="0" smtClean="0">
                <a:latin typeface="Calibri" pitchFamily="34" charset="0"/>
              </a:rPr>
              <a:t>merchandiser 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Calibri" pitchFamily="34" charset="0"/>
              </a:rPr>
              <a:t>Step2. Key </a:t>
            </a:r>
            <a:r>
              <a:rPr lang="en-US" altLang="zh-TW" sz="2800" dirty="0">
                <a:latin typeface="Calibri" pitchFamily="34" charset="0"/>
              </a:rPr>
              <a:t>in the mac address and serial </a:t>
            </a:r>
            <a:r>
              <a:rPr lang="en-US" altLang="zh-TW" sz="2800" dirty="0" smtClean="0">
                <a:latin typeface="Calibri" pitchFamily="34" charset="0"/>
              </a:rPr>
              <a:t>number in e-Commerce</a:t>
            </a:r>
            <a:br>
              <a:rPr lang="en-US" altLang="zh-TW" sz="2800" dirty="0" smtClean="0">
                <a:latin typeface="Calibri" pitchFamily="34" charset="0"/>
              </a:rPr>
            </a:br>
            <a:r>
              <a:rPr lang="en-US" altLang="zh-TW" sz="2400" dirty="0" smtClean="0">
                <a:latin typeface="Calibri" pitchFamily="34" charset="0"/>
              </a:rPr>
              <a:t/>
            </a:r>
            <a:br>
              <a:rPr lang="en-US" altLang="zh-TW" sz="2400" dirty="0" smtClean="0">
                <a:latin typeface="Calibri" pitchFamily="34" charset="0"/>
              </a:rPr>
            </a:br>
            <a:endParaRPr lang="en-US" altLang="zh-TW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C00000"/>
                </a:solidFill>
                <a:latin typeface="Calibri" pitchFamily="34" charset="0"/>
              </a:rPr>
              <a:t>Note! </a:t>
            </a:r>
            <a:br>
              <a:rPr lang="en-US" altLang="zh-TW" sz="24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zh-TW" sz="2400" dirty="0" smtClean="0">
                <a:solidFill>
                  <a:srgbClr val="C00000"/>
                </a:solidFill>
                <a:latin typeface="Calibri" pitchFamily="34" charset="0"/>
              </a:rPr>
              <a:t>Each demo unit (Mac Address &amp; S/No.) should match each demo store</a:t>
            </a:r>
            <a:endParaRPr lang="zh-TW" alt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22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2" y="598493"/>
            <a:ext cx="85344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53405" y="1944468"/>
            <a:ext cx="2467033" cy="2810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969734" y="311504"/>
            <a:ext cx="5847630" cy="1411550"/>
          </a:xfrm>
          <a:prstGeom prst="wedgeRoundRectCallout">
            <a:avLst>
              <a:gd name="adj1" fmla="val 34154"/>
              <a:gd name="adj2" fmla="val 72780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TW" sz="1600" dirty="0" smtClean="0">
                <a:latin typeface="Calibri" pitchFamily="34" charset="0"/>
              </a:rPr>
              <a:t>Currently there are 4 kinds of status in the “Current Status” field: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1600" dirty="0" smtClean="0">
                <a:latin typeface="Calibri" pitchFamily="34" charset="0"/>
              </a:rPr>
              <a:t>New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1600" dirty="0" smtClean="0">
                <a:latin typeface="Calibri" pitchFamily="34" charset="0"/>
              </a:rPr>
              <a:t>Active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1600" dirty="0" smtClean="0">
                <a:latin typeface="Calibri" pitchFamily="34" charset="0"/>
              </a:rPr>
              <a:t>Request </a:t>
            </a:r>
            <a:r>
              <a:rPr lang="en-US" altLang="zh-TW" sz="1600" dirty="0" err="1" smtClean="0">
                <a:latin typeface="Calibri" pitchFamily="34" charset="0"/>
              </a:rPr>
              <a:t>DeActive</a:t>
            </a:r>
            <a:endParaRPr lang="en-US" altLang="zh-TW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1600" dirty="0" err="1" smtClean="0">
                <a:latin typeface="Calibri" pitchFamily="34" charset="0"/>
              </a:rPr>
              <a:t>DeActive</a:t>
            </a:r>
            <a:endParaRPr lang="en-US" altLang="zh-TW" sz="1600" dirty="0">
              <a:latin typeface="Calibri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60506"/>
              </p:ext>
            </p:extLst>
          </p:nvPr>
        </p:nvGraphicFramePr>
        <p:xfrm>
          <a:off x="60928" y="3150073"/>
          <a:ext cx="8918179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891"/>
                <a:gridCol w="7164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“Current Status” field shows as:</a:t>
                      </a:r>
                      <a:endParaRPr lang="zh-TW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meaning of</a:t>
                      </a:r>
                      <a:r>
                        <a:rPr lang="en-US" altLang="zh-TW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each status</a:t>
                      </a:r>
                      <a:endParaRPr lang="zh-TW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Calibri" pitchFamily="34" charset="0"/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Meaning your</a:t>
                      </a:r>
                      <a:r>
                        <a:rPr lang="en-US" altLang="zh-TW" sz="1400" baseline="0" dirty="0" smtClean="0"/>
                        <a:t> machine is registered into FOTA server successfully and just waiting for FOTA server pushing the “Demo App” into the machine.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Calibri" pitchFamily="34" charset="0"/>
                        </a:rPr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Meaning your</a:t>
                      </a:r>
                      <a:r>
                        <a:rPr lang="en-US" altLang="zh-TW" sz="1400" baseline="0" dirty="0" smtClean="0"/>
                        <a:t> machine is already installed with the “Demo App” successfully, and just starting to download the “contents of videos” from server. </a:t>
                      </a:r>
                      <a:endParaRPr lang="zh-TW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Calibri" pitchFamily="34" charset="0"/>
                        </a:rPr>
                        <a:t>Request </a:t>
                      </a:r>
                      <a:r>
                        <a:rPr lang="en-US" altLang="zh-TW" sz="1400" dirty="0" err="1" smtClean="0">
                          <a:latin typeface="Calibri" pitchFamily="34" charset="0"/>
                        </a:rPr>
                        <a:t>DeActive</a:t>
                      </a:r>
                      <a:endParaRPr lang="en-US" altLang="zh-TW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Calibri" pitchFamily="34" charset="0"/>
                        </a:rPr>
                        <a:t>Meaning: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you have c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lick the button of “</a:t>
                      </a:r>
                      <a:r>
                        <a:rPr lang="en-US" altLang="zh-TW" sz="1400" dirty="0" err="1" smtClean="0">
                          <a:latin typeface="Calibri" pitchFamily="34" charset="0"/>
                        </a:rPr>
                        <a:t>Deactive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”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on the Ecommerce page (as shown in page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 18), and Ecommerce is now sending a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request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to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 FOTA server for removing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this machine from the Demo List. And 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Ecommerce is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 waiting for FOTA server’s response.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err="1" smtClean="0">
                          <a:latin typeface="Calibri" pitchFamily="34" charset="0"/>
                        </a:rPr>
                        <a:t>DeActive</a:t>
                      </a:r>
                      <a:endParaRPr lang="en-US" altLang="zh-TW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Calibri" pitchFamily="34" charset="0"/>
                        </a:rPr>
                        <a:t>Meaning: FOTA server has received the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request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of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removing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this machine from the Demo List.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Calibri" pitchFamily="34" charset="0"/>
                        </a:rPr>
                        <a:t>And,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FOTA server has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 done this request from Ecommerce for this machine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. This machine is removed from the </a:t>
                      </a:r>
                      <a:r>
                        <a:rPr lang="en-US" altLang="zh-TW" sz="1400" baseline="0" dirty="0" smtClean="0">
                          <a:latin typeface="Calibri" pitchFamily="34" charset="0"/>
                        </a:rPr>
                        <a:t>FOTA server’s </a:t>
                      </a:r>
                      <a:r>
                        <a:rPr lang="en-US" altLang="zh-TW" sz="1400" dirty="0" smtClean="0">
                          <a:latin typeface="Calibri" pitchFamily="34" charset="0"/>
                        </a:rPr>
                        <a:t>Demo List.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線單箭頭接點 9"/>
          <p:cNvCxnSpPr>
            <a:stCxn id="6" idx="2"/>
            <a:endCxn id="8" idx="0"/>
          </p:cNvCxnSpPr>
          <p:nvPr/>
        </p:nvCxnSpPr>
        <p:spPr bwMode="auto">
          <a:xfrm flipH="1">
            <a:off x="4520017" y="2225535"/>
            <a:ext cx="1266905" cy="9245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35583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>
                <a:latin typeface="Calibri" pitchFamily="34" charset="0"/>
              </a:rPr>
              <a:t>What to do if you registered a machine in wrong shop’s account?</a:t>
            </a:r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43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3" y="1187255"/>
            <a:ext cx="56769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76" y="1707816"/>
            <a:ext cx="566737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3005" y="2336800"/>
            <a:ext cx="1583235" cy="2032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971600" y="83133"/>
            <a:ext cx="7963931" cy="825587"/>
          </a:xfrm>
          <a:prstGeom prst="wedgeRoundRectCallout">
            <a:avLst>
              <a:gd name="adj1" fmla="val 7993"/>
              <a:gd name="adj2" fmla="val 95302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TW" sz="1600" dirty="0" smtClean="0">
                <a:latin typeface="Calibri" pitchFamily="34" charset="0"/>
              </a:rPr>
              <a:t>If you accidently register the machine’s S/N and MAC address to a wrong account, please apply ITRS to MIS for applying to transfer the </a:t>
            </a:r>
            <a:r>
              <a:rPr lang="en-US" altLang="zh-TW" sz="1600" dirty="0">
                <a:latin typeface="Calibri" pitchFamily="34" charset="0"/>
              </a:rPr>
              <a:t>machine’s S/N and MAC </a:t>
            </a:r>
            <a:r>
              <a:rPr lang="en-US" altLang="zh-TW" sz="1600" dirty="0" smtClean="0">
                <a:latin typeface="Calibri" pitchFamily="34" charset="0"/>
              </a:rPr>
              <a:t>address to the correct account. </a:t>
            </a:r>
            <a:endParaRPr lang="en-US" altLang="zh-TW" sz="1600" dirty="0">
              <a:latin typeface="Calibri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 rot="21161588">
            <a:off x="51499" y="2042123"/>
            <a:ext cx="23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Wrong account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 rot="21161588">
            <a:off x="3105457" y="2474624"/>
            <a:ext cx="23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Correct account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67171" y="2847035"/>
            <a:ext cx="1583235" cy="2032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19633" y="4950571"/>
            <a:ext cx="689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Step1. Fill in all fields in the attached Apply Form with information: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0" y="5407111"/>
            <a:ext cx="5226886" cy="111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69056"/>
              </p:ext>
            </p:extLst>
          </p:nvPr>
        </p:nvGraphicFramePr>
        <p:xfrm>
          <a:off x="7452320" y="4950571"/>
          <a:ext cx="9144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工作表" showAsIcon="1" r:id="rId6" imgW="914400" imgH="769680" progId="Excel.Sheet.12">
                  <p:embed/>
                </p:oleObj>
              </mc:Choice>
              <mc:Fallback>
                <p:oleObj name="工作表" showAsIcon="1" r:id="rId6" imgW="914400" imgH="7696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2320" y="4950571"/>
                        <a:ext cx="9144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單箭頭接點 19"/>
          <p:cNvCxnSpPr>
            <a:stCxn id="6" idx="2"/>
            <a:endCxn id="22" idx="0"/>
          </p:cNvCxnSpPr>
          <p:nvPr/>
        </p:nvCxnSpPr>
        <p:spPr bwMode="auto">
          <a:xfrm>
            <a:off x="2144623" y="2540001"/>
            <a:ext cx="1614233" cy="34319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93738" y="5971915"/>
            <a:ext cx="1330235" cy="5413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423973" y="5971915"/>
            <a:ext cx="1330235" cy="5413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25" name="直線單箭頭接點 24"/>
          <p:cNvCxnSpPr>
            <a:stCxn id="12" idx="2"/>
            <a:endCxn id="23" idx="0"/>
          </p:cNvCxnSpPr>
          <p:nvPr/>
        </p:nvCxnSpPr>
        <p:spPr bwMode="auto">
          <a:xfrm>
            <a:off x="4958789" y="3050236"/>
            <a:ext cx="130302" cy="29216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3190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736725"/>
            <a:ext cx="852664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88810" y="868070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Step2. link to 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sip.asus.com/index.aspx</a:t>
            </a:r>
            <a:endParaRPr lang="en-US" altLang="zh-TW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1044" y="2946097"/>
            <a:ext cx="955040" cy="38395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140670" y="1736725"/>
            <a:ext cx="3311525" cy="431800"/>
          </a:xfrm>
          <a:prstGeom prst="wedgeRoundRectCallout">
            <a:avLst>
              <a:gd name="adj1" fmla="val -86732"/>
              <a:gd name="adj2" fmla="val 3052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/>
              <a:t>Step3. Click “New Request”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84417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8" y="526132"/>
            <a:ext cx="8454279" cy="486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59059" y="1851563"/>
            <a:ext cx="1917408" cy="10144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14911" y="1268759"/>
            <a:ext cx="3209418" cy="432049"/>
          </a:xfrm>
          <a:prstGeom prst="wedgeRoundRectCallout">
            <a:avLst>
              <a:gd name="adj1" fmla="val -48672"/>
              <a:gd name="adj2" fmla="val 13701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 smtClean="0"/>
              <a:t>Step4. Set the criteria like this:</a:t>
            </a:r>
            <a:endParaRPr lang="zh-TW" altLang="en-US" sz="1600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2622455"/>
            <a:ext cx="2336086" cy="681325"/>
          </a:xfrm>
          <a:prstGeom prst="wedgeRoundRectCallout">
            <a:avLst>
              <a:gd name="adj1" fmla="val 63270"/>
              <a:gd name="adj2" fmla="val 1262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 smtClean="0"/>
              <a:t>Step5. Fill-in the Request Title like this: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41542" y="3641920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Request for transferring Demo machine to the correct account.</a:t>
            </a:r>
            <a:endParaRPr lang="zh-TW" altLang="en-US" sz="11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558375" y="3888945"/>
            <a:ext cx="530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Request for transferring Demo machine to the correct account. Details as the attachment.</a:t>
            </a:r>
            <a:endParaRPr lang="zh-TW" altLang="en-US" sz="11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59059" y="3912149"/>
            <a:ext cx="6325633" cy="35890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07504" y="3738880"/>
            <a:ext cx="2056962" cy="852922"/>
          </a:xfrm>
          <a:prstGeom prst="wedgeRoundRectCallout">
            <a:avLst>
              <a:gd name="adj1" fmla="val 72290"/>
              <a:gd name="adj2" fmla="val -183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 smtClean="0"/>
              <a:t>Step6. Fill-in the Request Summary like this:</a:t>
            </a:r>
            <a:endParaRPr lang="zh-TW" altLang="en-US" sz="1600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64822" y="4330768"/>
            <a:ext cx="2508233" cy="3454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632837" y="2852049"/>
            <a:ext cx="2891981" cy="946778"/>
          </a:xfrm>
          <a:prstGeom prst="wedgeRoundRectCallout">
            <a:avLst>
              <a:gd name="adj1" fmla="val -82518"/>
              <a:gd name="adj2" fmla="val 124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 smtClean="0"/>
              <a:t>Step7. Set the Priority and the Expected Finished Date by your needs.</a:t>
            </a:r>
            <a:endParaRPr lang="zh-TW" altLang="en-US" sz="16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99546" y="5015826"/>
            <a:ext cx="5654618" cy="18287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39562" y="4901252"/>
            <a:ext cx="2196524" cy="832004"/>
          </a:xfrm>
          <a:prstGeom prst="wedgeRoundRectCallout">
            <a:avLst>
              <a:gd name="adj1" fmla="val 69087"/>
              <a:gd name="adj2" fmla="val -2647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 smtClean="0"/>
              <a:t>Step8. Browse and Upload the “Apply Form” done in step1.</a:t>
            </a:r>
            <a:endParaRPr lang="zh-TW" alt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882716" y="5213656"/>
            <a:ext cx="538480" cy="2362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323962" y="5846132"/>
            <a:ext cx="2196524" cy="679212"/>
          </a:xfrm>
          <a:prstGeom prst="wedgeRoundRectCallout">
            <a:avLst>
              <a:gd name="adj1" fmla="val 74661"/>
              <a:gd name="adj2" fmla="val -12273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dirty="0" smtClean="0"/>
              <a:t>Step9. Click “Submit” and get the ITRS no..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30773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Thank you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136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01835"/>
            <a:ext cx="8542337" cy="85090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libri" pitchFamily="34" charset="0"/>
              </a:rPr>
              <a:t>Step 1</a:t>
            </a:r>
            <a:r>
              <a:rPr lang="zh-TW" altLang="en-US" dirty="0">
                <a:latin typeface="Calibri" pitchFamily="34" charset="0"/>
              </a:rPr>
              <a:t>：</a:t>
            </a:r>
            <a:r>
              <a:rPr lang="en-US" altLang="zh-TW" dirty="0">
                <a:latin typeface="Calibri" pitchFamily="34" charset="0"/>
              </a:rPr>
              <a:t>Find the S/N &amp; Mac Address</a:t>
            </a:r>
            <a:endParaRPr lang="zh-TW" altLang="en-US" dirty="0">
              <a:latin typeface="Calibri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15645"/>
              </p:ext>
            </p:extLst>
          </p:nvPr>
        </p:nvGraphicFramePr>
        <p:xfrm>
          <a:off x="323528" y="1376708"/>
          <a:ext cx="8229599" cy="4039347"/>
        </p:xfrm>
        <a:graphic>
          <a:graphicData uri="http://schemas.openxmlformats.org/drawingml/2006/table">
            <a:tbl>
              <a:tblPr/>
              <a:tblGrid>
                <a:gridCol w="625790"/>
                <a:gridCol w="496951"/>
                <a:gridCol w="1251580"/>
                <a:gridCol w="1251580"/>
                <a:gridCol w="1122741"/>
                <a:gridCol w="1122741"/>
                <a:gridCol w="1177958"/>
                <a:gridCol w="1180258"/>
              </a:tblGrid>
              <a:tr h="244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Branch: 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Channel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Store Data of Ecommerce account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(to deploy Live Demo 1.0)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96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(Customer) Name*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Store English name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Company ID 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Firmware Serial No.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Mac Address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Channel Sales Feedback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2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Retailer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 Mxxt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Media_Office Centre Zellik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4900090678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QTCYFV60A2470002A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b0:ee:45:b0:6a:a3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Media_MOBILE ACCESS N.V.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4900090894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ABIYFV50A29323402E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t4:we:45:b0:9a:e0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Caxxefoux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Caxxefoux_MyCom Online BE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1234850590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ETRSFV60A2470015R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w0:re:76:b1:3h:a7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Caxxefoux_Office Centre Eke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3957103775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CSGTEV60A2470002A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b2:ee:45:b2:6a:i6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B.Reseller/AC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圓角矩形 2"/>
          <p:cNvSpPr>
            <a:spLocks noChangeArrowheads="1"/>
          </p:cNvSpPr>
          <p:nvPr/>
        </p:nvSpPr>
        <p:spPr bwMode="auto">
          <a:xfrm>
            <a:off x="5004048" y="1916832"/>
            <a:ext cx="2448272" cy="1872208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 sz="1800" b="0"/>
          </a:p>
        </p:txBody>
      </p:sp>
    </p:spTree>
    <p:extLst>
      <p:ext uri="{BB962C8B-B14F-4D97-AF65-F5344CB8AC3E}">
        <p14:creationId xmlns:p14="http://schemas.microsoft.com/office/powerpoint/2010/main" val="757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4" y="2276872"/>
            <a:ext cx="7887141" cy="3978468"/>
          </a:xfrm>
        </p:spPr>
      </p:pic>
      <p:sp>
        <p:nvSpPr>
          <p:cNvPr id="6" name="標題 2"/>
          <p:cNvSpPr txBox="1">
            <a:spLocks/>
          </p:cNvSpPr>
          <p:nvPr/>
        </p:nvSpPr>
        <p:spPr bwMode="auto">
          <a:xfrm>
            <a:off x="323528" y="116632"/>
            <a:ext cx="842518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TW" dirty="0"/>
              <a:t>Step 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TW" sz="2400" dirty="0"/>
              <a:t>Key in the </a:t>
            </a:r>
            <a:r>
              <a:rPr lang="en-US" altLang="zh-TW" sz="2400" dirty="0" smtClean="0"/>
              <a:t>Mac </a:t>
            </a:r>
            <a:r>
              <a:rPr lang="en-US" altLang="zh-TW" sz="2400" dirty="0"/>
              <a:t>address and </a:t>
            </a:r>
            <a:r>
              <a:rPr lang="en-US" altLang="zh-TW" sz="2400" dirty="0" smtClean="0"/>
              <a:t>S/No. in </a:t>
            </a:r>
            <a:r>
              <a:rPr lang="en-US" altLang="zh-TW" sz="2400" dirty="0" err="1" smtClean="0"/>
              <a:t>eCommerce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p1/6</a:t>
            </a:r>
            <a:endParaRPr lang="zh-TW" altLang="en-US" sz="1800" dirty="0"/>
          </a:p>
        </p:txBody>
      </p:sp>
      <p:sp>
        <p:nvSpPr>
          <p:cNvPr id="5" name="圓角矩形 4"/>
          <p:cNvSpPr/>
          <p:nvPr/>
        </p:nvSpPr>
        <p:spPr>
          <a:xfrm>
            <a:off x="2411760" y="2784388"/>
            <a:ext cx="857746" cy="356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483768" y="3144428"/>
            <a:ext cx="3672408" cy="356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868144" y="5949280"/>
            <a:ext cx="2446983" cy="356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1331476"/>
            <a:ext cx="872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2"/>
                </a:solidFill>
              </a:rPr>
              <a:t>Go to Account Management in </a:t>
            </a:r>
            <a:r>
              <a:rPr lang="en-US" altLang="zh-TW" b="1" dirty="0" err="1" smtClean="0">
                <a:solidFill>
                  <a:schemeClr val="accent2"/>
                </a:solidFill>
              </a:rPr>
              <a:t>eCommerce</a:t>
            </a:r>
            <a:r>
              <a:rPr lang="en-US" altLang="zh-TW" b="1" dirty="0" smtClean="0">
                <a:solidFill>
                  <a:schemeClr val="accent2"/>
                </a:solidFill>
              </a:rPr>
              <a:t> : http</a:t>
            </a:r>
            <a:r>
              <a:rPr lang="en-US" altLang="zh-TW" b="1" dirty="0">
                <a:solidFill>
                  <a:schemeClr val="accent2"/>
                </a:solidFill>
              </a:rPr>
              <a:t>://ecommerce.asus.com.tw/</a:t>
            </a:r>
          </a:p>
        </p:txBody>
      </p:sp>
    </p:spTree>
    <p:extLst>
      <p:ext uri="{BB962C8B-B14F-4D97-AF65-F5344CB8AC3E}">
        <p14:creationId xmlns:p14="http://schemas.microsoft.com/office/powerpoint/2010/main" val="120198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278"/>
          <a:stretch/>
        </p:blipFill>
        <p:spPr bwMode="auto">
          <a:xfrm>
            <a:off x="319088" y="1817689"/>
            <a:ext cx="8378825" cy="254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2915816" y="1385095"/>
            <a:ext cx="3743325" cy="431800"/>
          </a:xfrm>
          <a:prstGeom prst="wedgeRoundRectCallout">
            <a:avLst>
              <a:gd name="adj1" fmla="val -78130"/>
              <a:gd name="adj2" fmla="val 227528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</a:rPr>
              <a:t>1. Select [Approved dealer]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44538" y="2609901"/>
            <a:ext cx="1890712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7025" y="2888458"/>
            <a:ext cx="2012950" cy="63579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899592" y="3975422"/>
            <a:ext cx="6984776" cy="677714"/>
          </a:xfrm>
          <a:prstGeom prst="wedgeRoundRectCallout">
            <a:avLst>
              <a:gd name="adj1" fmla="val -30846"/>
              <a:gd name="adj2" fmla="val -109225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2. Select  your country</a:t>
            </a:r>
            <a:br>
              <a:rPr lang="en-US" altLang="zh-TW" dirty="0" smtClean="0">
                <a:latin typeface="Calibri" pitchFamily="34" charset="0"/>
              </a:rPr>
            </a:br>
            <a:r>
              <a:rPr lang="en-US" altLang="zh-TW" dirty="0" smtClean="0">
                <a:latin typeface="Calibri" pitchFamily="34" charset="0"/>
              </a:rPr>
              <a:t>     Key in </a:t>
            </a: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Company ID  to “Company Name column” </a:t>
            </a:r>
            <a:r>
              <a:rPr lang="en-US" altLang="zh-TW" dirty="0" smtClean="0">
                <a:latin typeface="Calibri" pitchFamily="34" charset="0"/>
              </a:rPr>
              <a:t>from the template</a:t>
            </a:r>
            <a:endParaRPr lang="en-US" altLang="zh-TW" dirty="0">
              <a:latin typeface="Calibri" pitchFamily="34" charset="0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 bwMode="auto">
          <a:xfrm>
            <a:off x="323528" y="116632"/>
            <a:ext cx="842518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TW" dirty="0" smtClean="0"/>
              <a:t>Step 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TW" sz="2400" dirty="0" smtClean="0"/>
              <a:t>Key in the Mac address and S/No. in </a:t>
            </a:r>
            <a:r>
              <a:rPr lang="en-US" altLang="zh-TW" sz="2400" dirty="0" err="1" smtClean="0"/>
              <a:t>eCommerce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p2/6</a:t>
            </a:r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22" y="4797152"/>
            <a:ext cx="5487102" cy="19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2"/>
          <p:cNvSpPr>
            <a:spLocks noChangeArrowheads="1"/>
          </p:cNvSpPr>
          <p:nvPr/>
        </p:nvSpPr>
        <p:spPr bwMode="auto">
          <a:xfrm>
            <a:off x="5300457" y="5059896"/>
            <a:ext cx="1265387" cy="773571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 sz="1800" b="0"/>
          </a:p>
        </p:txBody>
      </p:sp>
      <p:sp>
        <p:nvSpPr>
          <p:cNvPr id="2" name="文字方塊 1"/>
          <p:cNvSpPr txBox="1"/>
          <p:nvPr/>
        </p:nvSpPr>
        <p:spPr>
          <a:xfrm>
            <a:off x="1323754" y="3257849"/>
            <a:ext cx="1088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 smtClean="0">
                <a:solidFill>
                  <a:srgbClr val="FF0000"/>
                </a:solidFill>
              </a:rPr>
              <a:t>4900090678</a:t>
            </a:r>
            <a:endParaRPr lang="zh-TW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0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866775"/>
            <a:ext cx="6348412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28" y="3284984"/>
            <a:ext cx="6467475" cy="3076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6565" y="3319909"/>
            <a:ext cx="501650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5079" y="5494784"/>
            <a:ext cx="1385887" cy="2492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179512" y="1050924"/>
            <a:ext cx="2267744" cy="721892"/>
          </a:xfrm>
          <a:prstGeom prst="wedgeRoundRectCallout">
            <a:avLst>
              <a:gd name="adj1" fmla="val 67742"/>
              <a:gd name="adj2" fmla="val 29903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 smtClean="0">
                <a:latin typeface="Calibri" pitchFamily="34" charset="0"/>
                <a:sym typeface="Wingdings"/>
              </a:rPr>
              <a:t>You will </a:t>
            </a:r>
            <a:r>
              <a:rPr lang="en-US" altLang="zh-TW" dirty="0">
                <a:latin typeface="Calibri" pitchFamily="34" charset="0"/>
                <a:sym typeface="Wingdings"/>
              </a:rPr>
              <a:t>e</a:t>
            </a:r>
            <a:r>
              <a:rPr lang="en-US" altLang="zh-TW" dirty="0" smtClean="0">
                <a:latin typeface="Calibri" pitchFamily="34" charset="0"/>
              </a:rPr>
              <a:t>nter Company detail </a:t>
            </a:r>
            <a:r>
              <a:rPr lang="en-US" altLang="zh-TW" dirty="0">
                <a:latin typeface="Calibri" pitchFamily="34" charset="0"/>
              </a:rPr>
              <a:t>page.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183074" y="3285009"/>
            <a:ext cx="4751957" cy="688181"/>
          </a:xfrm>
          <a:prstGeom prst="wedgeRoundRectCallout">
            <a:avLst>
              <a:gd name="adj1" fmla="val -86305"/>
              <a:gd name="adj2" fmla="val -17170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  <a:sym typeface="Wingdings"/>
              </a:rPr>
              <a:t>3</a:t>
            </a:r>
            <a:r>
              <a:rPr lang="en-US" altLang="zh-TW" dirty="0" smtClean="0">
                <a:latin typeface="Calibri" pitchFamily="34" charset="0"/>
                <a:sym typeface="Wingdings"/>
              </a:rPr>
              <a:t>.  </a:t>
            </a:r>
            <a:r>
              <a:rPr lang="en-US" altLang="zh-TW" dirty="0">
                <a:latin typeface="Calibri" pitchFamily="34" charset="0"/>
              </a:rPr>
              <a:t>Scroll down till you see this section of </a:t>
            </a:r>
            <a:r>
              <a:rPr lang="en-US" altLang="zh-TW" dirty="0" smtClean="0">
                <a:latin typeface="Calibri" pitchFamily="34" charset="0"/>
              </a:rPr>
              <a:t/>
            </a:r>
            <a:br>
              <a:rPr lang="en-US" altLang="zh-TW" dirty="0" smtClean="0">
                <a:latin typeface="Calibri" pitchFamily="34" charset="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Calibri" pitchFamily="34" charset="0"/>
              </a:rPr>
              <a:t>[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</a:rPr>
              <a:t>Basic]</a:t>
            </a:r>
            <a:r>
              <a:rPr lang="en-US" altLang="zh-TW" dirty="0">
                <a:latin typeface="Calibri" pitchFamily="34" charset="0"/>
                <a:sym typeface="Wingdings" pitchFamily="2" charset="2"/>
              </a:rPr>
              <a:t>  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[Demo Machine Info]</a:t>
            </a:r>
            <a:endParaRPr lang="en-US" altLang="zh-TW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055664" y="4853434"/>
            <a:ext cx="4476776" cy="350838"/>
          </a:xfrm>
          <a:prstGeom prst="wedgeRoundRectCallout">
            <a:avLst>
              <a:gd name="adj1" fmla="val -48419"/>
              <a:gd name="adj2" fmla="val 162163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  <a:sym typeface="Wingdings"/>
              </a:rPr>
              <a:t>4</a:t>
            </a:r>
            <a:r>
              <a:rPr lang="en-US" altLang="zh-TW" dirty="0" smtClean="0">
                <a:latin typeface="Calibri" pitchFamily="34" charset="0"/>
                <a:sym typeface="Wingdings"/>
              </a:rPr>
              <a:t>. </a:t>
            </a:r>
            <a:r>
              <a:rPr lang="en-US" altLang="zh-TW" dirty="0" smtClean="0">
                <a:latin typeface="Calibri" pitchFamily="34" charset="0"/>
              </a:rPr>
              <a:t>Click </a:t>
            </a:r>
            <a:r>
              <a:rPr lang="en-US" altLang="zh-TW" dirty="0" smtClean="0">
                <a:solidFill>
                  <a:srgbClr val="FF0000"/>
                </a:solidFill>
                <a:latin typeface="Calibri" pitchFamily="34" charset="0"/>
              </a:rPr>
              <a:t>[New Demo 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</a:rPr>
              <a:t>Machine] </a:t>
            </a:r>
            <a:r>
              <a:rPr lang="en-US" altLang="zh-TW" dirty="0">
                <a:latin typeface="Calibri" pitchFamily="34" charset="0"/>
              </a:rPr>
              <a:t>to start key </a:t>
            </a:r>
            <a:r>
              <a:rPr lang="en-US" altLang="zh-TW" dirty="0" smtClean="0">
                <a:latin typeface="Calibri" pitchFamily="34" charset="0"/>
              </a:rPr>
              <a:t>in</a:t>
            </a:r>
            <a:endParaRPr lang="en-US" altLang="zh-TW" dirty="0">
              <a:latin typeface="Calibri" pitchFamily="34" charset="0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 bwMode="auto">
          <a:xfrm>
            <a:off x="323528" y="116632"/>
            <a:ext cx="842518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TW" dirty="0"/>
              <a:t>Step 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TW" sz="2400" dirty="0"/>
              <a:t>Key in the </a:t>
            </a:r>
            <a:r>
              <a:rPr lang="en-US" altLang="zh-TW" sz="2400" dirty="0" smtClean="0"/>
              <a:t>Mac </a:t>
            </a:r>
            <a:r>
              <a:rPr lang="en-US" altLang="zh-TW" sz="2400" dirty="0"/>
              <a:t>address and </a:t>
            </a:r>
            <a:r>
              <a:rPr lang="en-US" altLang="zh-TW" sz="2400" dirty="0" smtClean="0"/>
              <a:t>S/No. in </a:t>
            </a:r>
            <a:r>
              <a:rPr lang="en-US" altLang="zh-TW" sz="2400" dirty="0" err="1" smtClean="0"/>
              <a:t>eCommerce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p3/6</a:t>
            </a:r>
            <a:endParaRPr lang="zh-TW" altLang="en-US" sz="18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30169" y="5494784"/>
            <a:ext cx="1385887" cy="2492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685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268760"/>
            <a:ext cx="7877175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338661" y="3341390"/>
            <a:ext cx="6048672" cy="441201"/>
          </a:xfrm>
          <a:prstGeom prst="wedgeRoundRectCallout">
            <a:avLst>
              <a:gd name="adj1" fmla="val -22803"/>
              <a:gd name="adj2" fmla="val -271955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  <a:sym typeface="Wingdings"/>
              </a:rPr>
              <a:t>5</a:t>
            </a:r>
            <a:r>
              <a:rPr lang="en-US" altLang="zh-TW" dirty="0" smtClean="0">
                <a:latin typeface="Calibri" pitchFamily="34" charset="0"/>
                <a:sym typeface="Wingdings"/>
              </a:rPr>
              <a:t>. </a:t>
            </a:r>
            <a:r>
              <a:rPr lang="en-US" altLang="zh-TW" dirty="0">
                <a:latin typeface="Calibri" pitchFamily="34" charset="0"/>
              </a:rPr>
              <a:t>Key in 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</a:rPr>
              <a:t>[Serial Number] </a:t>
            </a:r>
            <a:r>
              <a:rPr lang="en-US" altLang="zh-TW" dirty="0">
                <a:latin typeface="Calibri" pitchFamily="34" charset="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</a:rPr>
              <a:t>[MAC Address] </a:t>
            </a:r>
            <a:r>
              <a:rPr lang="en-US" altLang="zh-TW" dirty="0" smtClean="0">
                <a:latin typeface="Calibri" pitchFamily="34" charset="0"/>
              </a:rPr>
              <a:t>from Template</a:t>
            </a:r>
            <a:endParaRPr lang="en-US" altLang="zh-TW" dirty="0"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05325" y="1752948"/>
            <a:ext cx="374650" cy="2825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436096" y="1312665"/>
            <a:ext cx="2160240" cy="396875"/>
          </a:xfrm>
          <a:prstGeom prst="wedgeRoundRectCallout">
            <a:avLst>
              <a:gd name="adj1" fmla="val -74692"/>
              <a:gd name="adj2" fmla="val 56259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  <a:sym typeface="Wingdings"/>
              </a:rPr>
              <a:t>6</a:t>
            </a:r>
            <a:r>
              <a:rPr lang="en-US" altLang="zh-TW" dirty="0" smtClean="0">
                <a:latin typeface="Calibri" pitchFamily="34" charset="0"/>
                <a:sym typeface="Wingdings"/>
              </a:rPr>
              <a:t>.</a:t>
            </a:r>
            <a:r>
              <a:rPr lang="en-US" altLang="zh-TW" dirty="0" smtClean="0">
                <a:latin typeface="Calibri" pitchFamily="34" charset="0"/>
              </a:rPr>
              <a:t> </a:t>
            </a:r>
            <a:r>
              <a:rPr lang="en-US" altLang="zh-TW" dirty="0">
                <a:latin typeface="Calibri" pitchFamily="34" charset="0"/>
              </a:rPr>
              <a:t>Then click 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</a:rPr>
              <a:t>[Save]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2034456"/>
            <a:ext cx="8064896" cy="2825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323528" y="116632"/>
            <a:ext cx="842518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TW" dirty="0"/>
              <a:t>Step 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TW" sz="2400" dirty="0"/>
              <a:t>Key in the </a:t>
            </a:r>
            <a:r>
              <a:rPr lang="en-US" altLang="zh-TW" sz="2400" dirty="0" smtClean="0"/>
              <a:t>Mac </a:t>
            </a:r>
            <a:r>
              <a:rPr lang="en-US" altLang="zh-TW" sz="2400" dirty="0"/>
              <a:t>address and </a:t>
            </a:r>
            <a:r>
              <a:rPr lang="en-US" altLang="zh-TW" sz="2400" dirty="0" smtClean="0"/>
              <a:t>S/No. in </a:t>
            </a:r>
            <a:r>
              <a:rPr lang="en-US" altLang="zh-TW" sz="2400" dirty="0" err="1" smtClean="0"/>
              <a:t>eCommerce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p4/6</a:t>
            </a:r>
            <a:endParaRPr lang="zh-TW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2816"/>
            <a:ext cx="7399163" cy="194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23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87948"/>
            <a:ext cx="8382000" cy="2085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084888" y="4331742"/>
            <a:ext cx="647700" cy="200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7813" y="2096790"/>
            <a:ext cx="3717925" cy="722313"/>
          </a:xfrm>
          <a:prstGeom prst="wedgeRoundRectCallout">
            <a:avLst>
              <a:gd name="adj1" fmla="val -23302"/>
              <a:gd name="adj2" fmla="val 105028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</a:rPr>
              <a:t>If registered successfully, then system will respond a message here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796136" y="4758804"/>
            <a:ext cx="3249613" cy="630238"/>
          </a:xfrm>
          <a:prstGeom prst="wedgeRoundRectCallout">
            <a:avLst>
              <a:gd name="adj1" fmla="val -26598"/>
              <a:gd name="adj2" fmla="val -88265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</a:rPr>
              <a:t>And the machine status will be shown as “New” here.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06475" y="3240057"/>
            <a:ext cx="1401763" cy="220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標題 2"/>
          <p:cNvSpPr txBox="1">
            <a:spLocks/>
          </p:cNvSpPr>
          <p:nvPr/>
        </p:nvSpPr>
        <p:spPr bwMode="auto">
          <a:xfrm>
            <a:off x="334127" y="1010918"/>
            <a:ext cx="8424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zh-TW" sz="2400" kern="0" dirty="0" smtClean="0">
                <a:solidFill>
                  <a:srgbClr val="FF0000"/>
                </a:solidFill>
                <a:latin typeface="Calibri" pitchFamily="34" charset="0"/>
              </a:rPr>
              <a:t>Registered successfully</a:t>
            </a:r>
            <a:endParaRPr lang="zh-TW" altLang="en-US" sz="2400" b="1" kern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標題 2"/>
          <p:cNvSpPr txBox="1">
            <a:spLocks/>
          </p:cNvSpPr>
          <p:nvPr/>
        </p:nvSpPr>
        <p:spPr bwMode="auto">
          <a:xfrm>
            <a:off x="323528" y="116632"/>
            <a:ext cx="842518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TW" dirty="0"/>
              <a:t>Step 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TW" sz="2400" dirty="0"/>
              <a:t>Key in the </a:t>
            </a:r>
            <a:r>
              <a:rPr lang="en-US" altLang="zh-TW" sz="2400" dirty="0" smtClean="0"/>
              <a:t>Mac </a:t>
            </a:r>
            <a:r>
              <a:rPr lang="en-US" altLang="zh-TW" sz="2400" dirty="0"/>
              <a:t>address and </a:t>
            </a:r>
            <a:r>
              <a:rPr lang="en-US" altLang="zh-TW" sz="2400" dirty="0" smtClean="0"/>
              <a:t>S/No. in </a:t>
            </a:r>
            <a:r>
              <a:rPr lang="en-US" altLang="zh-TW" sz="2400" dirty="0" err="1" smtClean="0"/>
              <a:t>eCommerce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p5/6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2663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11089"/>
            <a:ext cx="8285163" cy="20812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52500" y="2700014"/>
            <a:ext cx="2913063" cy="219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88963" y="1591939"/>
            <a:ext cx="3717925" cy="647700"/>
          </a:xfrm>
          <a:prstGeom prst="wedgeRoundRectCallout">
            <a:avLst>
              <a:gd name="adj1" fmla="val -14443"/>
              <a:gd name="adj2" fmla="val 114558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</a:rPr>
              <a:t>If fail to registered, then system will respond with a message here.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1901825" y="2973064"/>
            <a:ext cx="6313488" cy="1511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54575" y="1556792"/>
            <a:ext cx="3249613" cy="703262"/>
          </a:xfrm>
          <a:prstGeom prst="wedgeRoundRectCallout">
            <a:avLst>
              <a:gd name="adj1" fmla="val -68640"/>
              <a:gd name="adj2" fmla="val 212079"/>
              <a:gd name="adj3" fmla="val 16667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zh-TW" dirty="0">
                <a:latin typeface="Calibri" pitchFamily="34" charset="0"/>
              </a:rPr>
              <a:t>Then the page will be refreshed as blank . 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467617" y="764704"/>
            <a:ext cx="8424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zh-TW" sz="2400" kern="0" dirty="0" smtClean="0">
                <a:solidFill>
                  <a:srgbClr val="FF0000"/>
                </a:solidFill>
                <a:latin typeface="Calibri" pitchFamily="34" charset="0"/>
              </a:rPr>
              <a:t>Registered failed</a:t>
            </a:r>
          </a:p>
        </p:txBody>
      </p:sp>
      <p:sp>
        <p:nvSpPr>
          <p:cNvPr id="10" name="標題 2"/>
          <p:cNvSpPr txBox="1">
            <a:spLocks/>
          </p:cNvSpPr>
          <p:nvPr/>
        </p:nvSpPr>
        <p:spPr bwMode="auto">
          <a:xfrm>
            <a:off x="467544" y="4509120"/>
            <a:ext cx="8424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Verdan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zh-TW" sz="2400" kern="0" dirty="0" smtClean="0">
                <a:solidFill>
                  <a:srgbClr val="FF0000"/>
                </a:solidFill>
                <a:latin typeface="Calibri" pitchFamily="34" charset="0"/>
              </a:rPr>
              <a:t>Please make sure S/No. and </a:t>
            </a:r>
            <a:r>
              <a:rPr lang="en-US" altLang="zh-TW" sz="2400" kern="0" dirty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altLang="zh-TW" sz="2400" kern="0" dirty="0" smtClean="0">
                <a:solidFill>
                  <a:srgbClr val="FF0000"/>
                </a:solidFill>
                <a:latin typeface="Calibri" pitchFamily="34" charset="0"/>
              </a:rPr>
              <a:t>ac address key-in correctly</a:t>
            </a:r>
          </a:p>
        </p:txBody>
      </p:sp>
      <p:sp>
        <p:nvSpPr>
          <p:cNvPr id="11" name="標題 2"/>
          <p:cNvSpPr txBox="1">
            <a:spLocks/>
          </p:cNvSpPr>
          <p:nvPr/>
        </p:nvSpPr>
        <p:spPr bwMode="auto">
          <a:xfrm>
            <a:off x="323528" y="116632"/>
            <a:ext cx="842518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TW" dirty="0"/>
              <a:t>Step 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TW" sz="2400" dirty="0"/>
              <a:t>Key in the </a:t>
            </a:r>
            <a:r>
              <a:rPr lang="en-US" altLang="zh-TW" sz="2400" dirty="0" smtClean="0"/>
              <a:t>Mac </a:t>
            </a:r>
            <a:r>
              <a:rPr lang="en-US" altLang="zh-TW" sz="2400" dirty="0"/>
              <a:t>address and </a:t>
            </a:r>
            <a:r>
              <a:rPr lang="en-US" altLang="zh-TW" sz="2400" dirty="0" smtClean="0"/>
              <a:t>S/No. in </a:t>
            </a:r>
            <a:r>
              <a:rPr lang="en-US" altLang="zh-TW" sz="2400" dirty="0" err="1" smtClean="0"/>
              <a:t>eCommerce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p6/6</a:t>
            </a:r>
            <a:endParaRPr lang="zh-TW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8"/>
            <a:ext cx="6876256" cy="13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6420520" y="5445224"/>
            <a:ext cx="1437655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270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asus  vivia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asus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SUS">
  <a:themeElements>
    <a:clrScheme name="">
      <a:dk1>
        <a:srgbClr val="000000"/>
      </a:dk1>
      <a:lt1>
        <a:srgbClr val="FFFFFF"/>
      </a:lt1>
      <a:dk2>
        <a:srgbClr val="000000"/>
      </a:dk2>
      <a:lt2>
        <a:srgbClr val="6B6B6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Dealer incentive 2</Template>
  <TotalTime>4260</TotalTime>
  <Words>1034</Words>
  <Application>Microsoft Office PowerPoint</Application>
  <PresentationFormat>如螢幕大小 (4:3)</PresentationFormat>
  <Paragraphs>196</Paragraphs>
  <Slides>25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23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9" baseType="lpstr">
      <vt:lpstr>asus  vivian</vt:lpstr>
      <vt:lpstr>佈景主題asus</vt:lpstr>
      <vt:lpstr>4_Blank Presentation</vt:lpstr>
      <vt:lpstr>5_Blank Presentation</vt:lpstr>
      <vt:lpstr>2_Blank Presentation</vt:lpstr>
      <vt:lpstr>Origin</vt:lpstr>
      <vt:lpstr>Default Design</vt:lpstr>
      <vt:lpstr>1_Default Design</vt:lpstr>
      <vt:lpstr>ASUS</vt:lpstr>
      <vt:lpstr>6_Blank Presentation</vt:lpstr>
      <vt:lpstr>7_Blank Presentation</vt:lpstr>
      <vt:lpstr>2_Default Design</vt:lpstr>
      <vt:lpstr>8_Blank Presentation</vt:lpstr>
      <vt:lpstr>1_Origin</vt:lpstr>
      <vt:lpstr>3_Default Design</vt:lpstr>
      <vt:lpstr>4_Default Design</vt:lpstr>
      <vt:lpstr>9_Blank Presentation</vt:lpstr>
      <vt:lpstr>10_Blank Presentation</vt:lpstr>
      <vt:lpstr>5_Default Design</vt:lpstr>
      <vt:lpstr>11_Blank Presentation</vt:lpstr>
      <vt:lpstr>2_Origin</vt:lpstr>
      <vt:lpstr>6_Default Design</vt:lpstr>
      <vt:lpstr>7_Default Design</vt:lpstr>
      <vt:lpstr>工作表</vt:lpstr>
      <vt:lpstr>Live Demo – Channel Sales eCommerce SOP</vt:lpstr>
      <vt:lpstr>Data key-in @ e-Commerce:  Easy 2 steps!!</vt:lpstr>
      <vt:lpstr>Step 1：Find the S/N &amp; Mac Address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Appendix</vt:lpstr>
      <vt:lpstr>How to find store ecommerce account?</vt:lpstr>
      <vt:lpstr>How to find store ecommerce account? p1/3</vt:lpstr>
      <vt:lpstr>How to find store ecommerce account? p2/3</vt:lpstr>
      <vt:lpstr>How to find store ecommerce account? p3/3</vt:lpstr>
      <vt:lpstr>How to Deactive a machine from being a “Demo machine”?</vt:lpstr>
      <vt:lpstr>How to Deactive a machine from being a “Demo machine”?</vt:lpstr>
      <vt:lpstr>How to Deactive a machine from being a “Demo machine”?</vt:lpstr>
      <vt:lpstr>The meaning of the “Current Status” field in Ecommerce Account Management.</vt:lpstr>
      <vt:lpstr>PowerPoint 簡報</vt:lpstr>
      <vt:lpstr>What to do if you registered a machine in wrong shop’s account?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FOTA SOP</dc:title>
  <dc:creator>Rebecca Lin(林亮君)</dc:creator>
  <cp:lastModifiedBy>Vivian1 Chang(張慈薇)</cp:lastModifiedBy>
  <cp:revision>143</cp:revision>
  <dcterms:created xsi:type="dcterms:W3CDTF">2013-02-25T01:30:31Z</dcterms:created>
  <dcterms:modified xsi:type="dcterms:W3CDTF">2013-04-08T02:48:56Z</dcterms:modified>
</cp:coreProperties>
</file>